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0"/>
  </p:notesMasterIdLst>
  <p:handoutMasterIdLst>
    <p:handoutMasterId r:id="rId11"/>
  </p:handoutMasterIdLst>
  <p:sldIdLst>
    <p:sldId id="256" r:id="rId3"/>
    <p:sldId id="257" r:id="rId4"/>
    <p:sldId id="267" r:id="rId5"/>
    <p:sldId id="268" r:id="rId6"/>
    <p:sldId id="269" r:id="rId7"/>
    <p:sldId id="260" r:id="rId8"/>
    <p:sldId id="270" r:id="rId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5274" autoAdjust="0"/>
  </p:normalViewPr>
  <p:slideViewPr>
    <p:cSldViewPr>
      <p:cViewPr varScale="1">
        <p:scale>
          <a:sx n="70" d="100"/>
          <a:sy n="70" d="100"/>
        </p:scale>
        <p:origin x="514" y="43"/>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10/7/2014</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10/7/2014</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10/7/2014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10/7/2014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10/7/2014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10/7/2014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10/7/2014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10/7/2014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10/7/2014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10/7/2014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10/7/2014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10/7/2014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10/7/2014</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Rhetorical Analysis Essay</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Helpful hints in planning your writing</a:t>
            </a:r>
            <a:endParaRPr lang="en-US" dirty="0"/>
          </a:p>
        </p:txBody>
      </p:sp>
      <p:sp>
        <p:nvSpPr>
          <p:cNvPr id="14" name="Content Placeholder 13"/>
          <p:cNvSpPr>
            <a:spLocks noGrp="1"/>
          </p:cNvSpPr>
          <p:nvPr>
            <p:ph idx="1"/>
          </p:nvPr>
        </p:nvSpPr>
        <p:spPr/>
        <p:txBody>
          <a:bodyPr/>
          <a:lstStyle/>
          <a:p>
            <a:r>
              <a:rPr lang="en-US" dirty="0" smtClean="0"/>
              <a:t>Read the question or the prompt VERY carefully</a:t>
            </a:r>
            <a:endParaRPr lang="en-US" dirty="0" smtClean="0"/>
          </a:p>
          <a:p>
            <a:r>
              <a:rPr lang="en-US" dirty="0" smtClean="0"/>
              <a:t>Underline or circle important ideas and words until you know EXACTLY what you are being asked to do BEFORE reading the passage</a:t>
            </a:r>
            <a:endParaRPr lang="en-US" dirty="0" smtClean="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Passage</a:t>
            </a:r>
            <a:endParaRPr lang="en-US" dirty="0"/>
          </a:p>
        </p:txBody>
      </p:sp>
      <p:sp>
        <p:nvSpPr>
          <p:cNvPr id="3" name="Content Placeholder 2"/>
          <p:cNvSpPr>
            <a:spLocks noGrp="1"/>
          </p:cNvSpPr>
          <p:nvPr>
            <p:ph idx="1"/>
          </p:nvPr>
        </p:nvSpPr>
        <p:spPr/>
        <p:txBody>
          <a:bodyPr/>
          <a:lstStyle/>
          <a:p>
            <a:r>
              <a:rPr lang="en-US" dirty="0" smtClean="0"/>
              <a:t>Read carefully the following autobiographical narrative by Gary Soto. Then, in a well-written essay, analyze some of the ways in which Soto recreates the experience of his guilty six-year-old self. You might consider such devices as contrast, repetition, pacing, diction, and imagery. </a:t>
            </a:r>
            <a:endParaRPr lang="en-US" dirty="0"/>
          </a:p>
        </p:txBody>
      </p:sp>
      <p:cxnSp>
        <p:nvCxnSpPr>
          <p:cNvPr id="5" name="Straight Connector 4"/>
          <p:cNvCxnSpPr/>
          <p:nvPr/>
        </p:nvCxnSpPr>
        <p:spPr>
          <a:xfrm>
            <a:off x="5637212" y="2590800"/>
            <a:ext cx="838200" cy="0"/>
          </a:xfrm>
          <a:prstGeom prst="line">
            <a:avLst/>
          </a:prstGeom>
          <a:ln>
            <a:solidFill>
              <a:srgbClr val="FF0000"/>
            </a:solidFill>
            <a:tailEnd type="none"/>
          </a:ln>
        </p:spPr>
        <p:style>
          <a:lnRef idx="2">
            <a:schemeClr val="accent5"/>
          </a:lnRef>
          <a:fillRef idx="0">
            <a:schemeClr val="accent5"/>
          </a:fillRef>
          <a:effectRef idx="1">
            <a:schemeClr val="accent5"/>
          </a:effectRef>
          <a:fontRef idx="minor">
            <a:schemeClr val="tx1"/>
          </a:fontRef>
        </p:style>
      </p:cxnSp>
      <p:cxnSp>
        <p:nvCxnSpPr>
          <p:cNvPr id="7" name="Straight Connector 6"/>
          <p:cNvCxnSpPr/>
          <p:nvPr/>
        </p:nvCxnSpPr>
        <p:spPr>
          <a:xfrm>
            <a:off x="8685212" y="2895600"/>
            <a:ext cx="1295400" cy="0"/>
          </a:xfrm>
          <a:prstGeom prst="line">
            <a:avLst/>
          </a:prstGeom>
          <a:ln>
            <a:solidFill>
              <a:srgbClr val="FF0000"/>
            </a:solidFill>
            <a:tailEnd type="none"/>
          </a:ln>
        </p:spPr>
        <p:style>
          <a:lnRef idx="2">
            <a:schemeClr val="accent5"/>
          </a:lnRef>
          <a:fillRef idx="0">
            <a:schemeClr val="accent5"/>
          </a:fillRef>
          <a:effectRef idx="1">
            <a:schemeClr val="accent5"/>
          </a:effectRef>
          <a:fontRef idx="minor">
            <a:schemeClr val="tx1"/>
          </a:fontRef>
        </p:style>
      </p:cxnSp>
      <p:cxnSp>
        <p:nvCxnSpPr>
          <p:cNvPr id="9" name="Straight Connector 8"/>
          <p:cNvCxnSpPr/>
          <p:nvPr/>
        </p:nvCxnSpPr>
        <p:spPr>
          <a:xfrm>
            <a:off x="1903412" y="3276600"/>
            <a:ext cx="8077200" cy="0"/>
          </a:xfrm>
          <a:prstGeom prst="line">
            <a:avLst/>
          </a:prstGeom>
          <a:ln>
            <a:solidFill>
              <a:srgbClr val="FF0000"/>
            </a:solidFill>
            <a:tailEnd type="none"/>
          </a:ln>
        </p:spPr>
        <p:style>
          <a:lnRef idx="2">
            <a:schemeClr val="accent5"/>
          </a:lnRef>
          <a:fillRef idx="0">
            <a:schemeClr val="accent5"/>
          </a:fillRef>
          <a:effectRef idx="1">
            <a:schemeClr val="accent5"/>
          </a:effectRef>
          <a:fontRef idx="minor">
            <a:schemeClr val="tx1"/>
          </a:fontRef>
        </p:style>
      </p:cxnSp>
      <p:cxnSp>
        <p:nvCxnSpPr>
          <p:cNvPr id="11" name="Straight Connector 10"/>
          <p:cNvCxnSpPr/>
          <p:nvPr/>
        </p:nvCxnSpPr>
        <p:spPr>
          <a:xfrm>
            <a:off x="1979612" y="3581400"/>
            <a:ext cx="838200" cy="0"/>
          </a:xfrm>
          <a:prstGeom prst="line">
            <a:avLst/>
          </a:prstGeom>
          <a:ln>
            <a:solidFill>
              <a:srgbClr val="FF0000"/>
            </a:solidFill>
            <a:tailEnd type="none"/>
          </a:ln>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reading the passage</a:t>
            </a:r>
            <a:endParaRPr lang="en-US" dirty="0"/>
          </a:p>
        </p:txBody>
      </p:sp>
      <p:sp>
        <p:nvSpPr>
          <p:cNvPr id="5" name="Content Placeholder 4"/>
          <p:cNvSpPr>
            <a:spLocks noGrp="1"/>
          </p:cNvSpPr>
          <p:nvPr>
            <p:ph sz="half" idx="1"/>
          </p:nvPr>
        </p:nvSpPr>
        <p:spPr>
          <a:xfrm>
            <a:off x="1522413" y="1905000"/>
            <a:ext cx="9905999" cy="4267200"/>
          </a:xfrm>
        </p:spPr>
        <p:txBody>
          <a:bodyPr>
            <a:normAutofit lnSpcReduction="10000"/>
          </a:bodyPr>
          <a:lstStyle/>
          <a:p>
            <a:r>
              <a:rPr lang="en-US" dirty="0" smtClean="0"/>
              <a:t>If the prompt instructs you to discuss figurative language, search the passage for metaphors, symbols, analogies, samples of irony and imagery and so forth. </a:t>
            </a:r>
            <a:endParaRPr lang="en-US" dirty="0"/>
          </a:p>
          <a:p>
            <a:r>
              <a:rPr lang="en-US" dirty="0" smtClean="0"/>
              <a:t>If you’re told to analyze diction, look for words and phrases that serve as CLUES to the author’s personality. </a:t>
            </a:r>
            <a:endParaRPr lang="en-US" dirty="0"/>
          </a:p>
          <a:p>
            <a:r>
              <a:rPr lang="en-US" dirty="0" smtClean="0"/>
              <a:t>MARK UP THE PAGE</a:t>
            </a:r>
          </a:p>
          <a:p>
            <a:pPr lvl="1"/>
            <a:r>
              <a:rPr lang="en-US" dirty="0" smtClean="0"/>
              <a:t>ASTERICKS </a:t>
            </a:r>
          </a:p>
          <a:p>
            <a:pPr lvl="1"/>
            <a:r>
              <a:rPr lang="en-US" dirty="0" smtClean="0"/>
              <a:t>CIRCLES</a:t>
            </a:r>
          </a:p>
          <a:p>
            <a:pPr lvl="1"/>
            <a:r>
              <a:rPr lang="en-US" dirty="0" smtClean="0"/>
              <a:t>UNDERLINING</a:t>
            </a:r>
          </a:p>
          <a:p>
            <a:pPr lvl="1"/>
            <a:r>
              <a:rPr lang="en-US" dirty="0" smtClean="0"/>
              <a:t>ARROWS</a:t>
            </a:r>
          </a:p>
          <a:p>
            <a:pPr lvl="1"/>
            <a:r>
              <a:rPr lang="en-US" dirty="0" smtClean="0"/>
              <a:t>NOTES IN THE MARGINS</a:t>
            </a:r>
          </a:p>
        </p:txBody>
      </p:sp>
      <p:cxnSp>
        <p:nvCxnSpPr>
          <p:cNvPr id="9" name="Straight Arrow Connector 8"/>
          <p:cNvCxnSpPr/>
          <p:nvPr/>
        </p:nvCxnSpPr>
        <p:spPr>
          <a:xfrm flipH="1">
            <a:off x="4799012" y="4953000"/>
            <a:ext cx="3124200" cy="457200"/>
          </a:xfrm>
          <a:prstGeom prst="straightConnector1">
            <a:avLst/>
          </a:prstGeom>
          <a:ln w="25400">
            <a:miter lim="800000"/>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rot="20915521">
            <a:off x="6641217" y="3847237"/>
            <a:ext cx="4638057" cy="1754326"/>
          </a:xfrm>
          <a:prstGeom prst="rect">
            <a:avLst/>
          </a:prstGeom>
          <a:noFill/>
        </p:spPr>
        <p:txBody>
          <a:bodyPr wrap="square" lIns="91440" tIns="45720" rIns="91440" bIns="45720">
            <a:spAutoFit/>
          </a:bodyPr>
          <a:lstStyle/>
          <a:p>
            <a:pPr algn="ctr"/>
            <a:r>
              <a:rPr lang="en-US" sz="5400" b="1" dirty="0" smtClean="0">
                <a:ln w="12700">
                  <a:solidFill>
                    <a:schemeClr val="accent5"/>
                  </a:solidFill>
                  <a:prstDash val="solid"/>
                </a:ln>
                <a:pattFill prst="ltDnDiag">
                  <a:fgClr>
                    <a:schemeClr val="accent5">
                      <a:lumMod val="60000"/>
                      <a:lumOff val="40000"/>
                    </a:schemeClr>
                  </a:fgClr>
                  <a:bgClr>
                    <a:schemeClr val="bg1"/>
                  </a:bgClr>
                </a:pattFill>
              </a:rPr>
              <a:t>Outline for your essay!</a:t>
            </a:r>
            <a:endPar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endParaRPr>
          </a:p>
        </p:txBody>
      </p:sp>
    </p:spTree>
    <p:extLst>
      <p:ext uri="{BB962C8B-B14F-4D97-AF65-F5344CB8AC3E}">
        <p14:creationId xmlns:p14="http://schemas.microsoft.com/office/powerpoint/2010/main" val="22373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 A THESIS… </a:t>
            </a:r>
            <a:br>
              <a:rPr lang="en-US" dirty="0" smtClean="0"/>
            </a:br>
            <a:r>
              <a:rPr lang="en-US" dirty="0" smtClean="0"/>
              <a:t>BEFORE YOU BEGIN WRITING</a:t>
            </a:r>
            <a:endParaRPr lang="en-US" dirty="0"/>
          </a:p>
        </p:txBody>
      </p:sp>
      <p:sp>
        <p:nvSpPr>
          <p:cNvPr id="3" name="Content Placeholder 2"/>
          <p:cNvSpPr>
            <a:spLocks noGrp="1"/>
          </p:cNvSpPr>
          <p:nvPr>
            <p:ph sz="half" idx="1"/>
          </p:nvPr>
        </p:nvSpPr>
        <p:spPr>
          <a:xfrm>
            <a:off x="1522413" y="1905000"/>
            <a:ext cx="9372599" cy="4267200"/>
          </a:xfrm>
        </p:spPr>
        <p:txBody>
          <a:bodyPr>
            <a:normAutofit/>
          </a:bodyPr>
          <a:lstStyle/>
          <a:p>
            <a:r>
              <a:rPr lang="en-US" dirty="0" smtClean="0"/>
              <a:t>Justify the relationship between RHETORICAL STRATEGIES and the author’s point or purpose of the passage.</a:t>
            </a:r>
          </a:p>
          <a:p>
            <a:r>
              <a:rPr lang="en-US" dirty="0" smtClean="0"/>
              <a:t>“Laura </a:t>
            </a:r>
            <a:r>
              <a:rPr lang="en-US" dirty="0" err="1" smtClean="0"/>
              <a:t>Eirmann</a:t>
            </a:r>
            <a:r>
              <a:rPr lang="en-US" dirty="0" smtClean="0"/>
              <a:t>, the author of the passage, makes use of such rhetorical devices as a sympathetic tone, friendly point of view, and soothing choice of words to achieve her purpose of persuading readers to join her cause.”</a:t>
            </a:r>
            <a:endParaRPr lang="en-US" dirty="0"/>
          </a:p>
        </p:txBody>
      </p:sp>
    </p:spTree>
    <p:extLst>
      <p:ext uri="{BB962C8B-B14F-4D97-AF65-F5344CB8AC3E}">
        <p14:creationId xmlns:p14="http://schemas.microsoft.com/office/powerpoint/2010/main" val="1989555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your INTRODUCTION…</a:t>
            </a:r>
            <a:br>
              <a:rPr lang="en-US" dirty="0" smtClean="0"/>
            </a:br>
            <a:r>
              <a:rPr lang="en-US" dirty="0" smtClean="0"/>
              <a:t>Try to lead up to your main idea</a:t>
            </a:r>
            <a:endParaRPr lang="en-US" dirty="0"/>
          </a:p>
        </p:txBody>
      </p:sp>
      <p:sp>
        <p:nvSpPr>
          <p:cNvPr id="3" name="Text Placeholder 2"/>
          <p:cNvSpPr>
            <a:spLocks noGrp="1"/>
          </p:cNvSpPr>
          <p:nvPr>
            <p:ph type="body" idx="1"/>
          </p:nvPr>
        </p:nvSpPr>
        <p:spPr>
          <a:xfrm>
            <a:off x="1522412" y="1905000"/>
            <a:ext cx="9905999" cy="762000"/>
          </a:xfrm>
        </p:spPr>
        <p:txBody>
          <a:bodyPr>
            <a:normAutofit/>
          </a:bodyPr>
          <a:lstStyle/>
          <a:p>
            <a:r>
              <a:rPr lang="en-US" dirty="0" smtClean="0"/>
              <a:t>Try to lead with general discussion of the context rather than the thesis. </a:t>
            </a:r>
            <a:endParaRPr lang="en-US" dirty="0"/>
          </a:p>
        </p:txBody>
      </p:sp>
      <p:sp>
        <p:nvSpPr>
          <p:cNvPr id="4" name="Content Placeholder 3"/>
          <p:cNvSpPr>
            <a:spLocks noGrp="1"/>
          </p:cNvSpPr>
          <p:nvPr>
            <p:ph sz="half" idx="2"/>
          </p:nvPr>
        </p:nvSpPr>
        <p:spPr>
          <a:xfrm>
            <a:off x="1520824" y="2819400"/>
            <a:ext cx="9369552" cy="3352801"/>
          </a:xfrm>
        </p:spPr>
        <p:txBody>
          <a:bodyPr>
            <a:normAutofit/>
          </a:bodyPr>
          <a:lstStyle/>
          <a:p>
            <a:pPr marL="0" indent="0">
              <a:buNone/>
            </a:pPr>
            <a:r>
              <a:rPr lang="en-US" dirty="0" smtClean="0"/>
              <a:t>Example:</a:t>
            </a:r>
          </a:p>
          <a:p>
            <a:r>
              <a:rPr lang="en-US" dirty="0" smtClean="0"/>
              <a:t>“Pet owners, experiencing great anxiety when their pets develop incurable illnesses, often face the terrible decision of whether to let their pets suffer until they die or to ‘put them to sleep.’ Knowing that pet owners </a:t>
            </a:r>
            <a:r>
              <a:rPr lang="en-US" dirty="0" err="1" smtClean="0"/>
              <a:t>agonie</a:t>
            </a:r>
            <a:r>
              <a:rPr lang="en-US" dirty="0" smtClean="0"/>
              <a:t> over what to d, Laura </a:t>
            </a:r>
            <a:r>
              <a:rPr lang="en-US" dirty="0" err="1" smtClean="0"/>
              <a:t>Eirmann</a:t>
            </a:r>
            <a:r>
              <a:rPr lang="en-US" dirty="0" smtClean="0"/>
              <a:t> carefully constructed an essay intended to help pet owners make an informed, guilt-free decision about euthanizing their pets. </a:t>
            </a:r>
            <a:r>
              <a:rPr lang="en-US" i="1" dirty="0" smtClean="0">
                <a:solidFill>
                  <a:schemeClr val="accent1">
                    <a:lumMod val="60000"/>
                    <a:lumOff val="40000"/>
                  </a:schemeClr>
                </a:solidFill>
              </a:rPr>
              <a:t>To make readers feel comfortable, </a:t>
            </a:r>
            <a:r>
              <a:rPr lang="en-US" i="1" dirty="0" err="1" smtClean="0">
                <a:solidFill>
                  <a:schemeClr val="accent1">
                    <a:lumMod val="60000"/>
                    <a:lumOff val="40000"/>
                  </a:schemeClr>
                </a:solidFill>
              </a:rPr>
              <a:t>Eirmann</a:t>
            </a:r>
            <a:r>
              <a:rPr lang="en-US" i="1" dirty="0" smtClean="0">
                <a:solidFill>
                  <a:schemeClr val="accent1">
                    <a:lumMod val="60000"/>
                    <a:lumOff val="40000"/>
                  </a:schemeClr>
                </a:solidFill>
              </a:rPr>
              <a:t> uses a sympathetic tone, a friendly point of view, and a soothing choice of words.</a:t>
            </a:r>
            <a:r>
              <a:rPr lang="en-US" i="1"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 &amp; Conclusion</a:t>
            </a:r>
            <a:endParaRPr lang="en-US" dirty="0"/>
          </a:p>
        </p:txBody>
      </p:sp>
      <p:sp>
        <p:nvSpPr>
          <p:cNvPr id="3" name="Text Placeholder 2"/>
          <p:cNvSpPr>
            <a:spLocks noGrp="1"/>
          </p:cNvSpPr>
          <p:nvPr>
            <p:ph type="body" idx="1"/>
          </p:nvPr>
        </p:nvSpPr>
        <p:spPr/>
        <p:txBody>
          <a:bodyPr/>
          <a:lstStyle/>
          <a:p>
            <a:r>
              <a:rPr lang="en-US" dirty="0" smtClean="0"/>
              <a:t>Body Paragraphs:</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Reiterate your thesis!</a:t>
            </a:r>
          </a:p>
          <a:p>
            <a:r>
              <a:rPr lang="en-US" dirty="0" smtClean="0"/>
              <a:t>Body 1: Where did she use sympathetic tone and why was it effective? </a:t>
            </a:r>
          </a:p>
          <a:p>
            <a:r>
              <a:rPr lang="en-US" dirty="0" smtClean="0"/>
              <a:t>Body 2: Where did she use friendly point of view and how was it effective?</a:t>
            </a:r>
          </a:p>
          <a:p>
            <a:r>
              <a:rPr lang="en-US" dirty="0" smtClean="0"/>
              <a:t>Body 3: Where did she incorporate soothing words to effectively make her point?</a:t>
            </a:r>
            <a:endParaRPr lang="en-US" dirty="0"/>
          </a:p>
        </p:txBody>
      </p:sp>
      <p:sp>
        <p:nvSpPr>
          <p:cNvPr id="5" name="Text Placeholder 4"/>
          <p:cNvSpPr>
            <a:spLocks noGrp="1"/>
          </p:cNvSpPr>
          <p:nvPr>
            <p:ph type="body" sz="quarter" idx="3"/>
          </p:nvPr>
        </p:nvSpPr>
        <p:spPr/>
        <p:txBody>
          <a:bodyPr/>
          <a:lstStyle/>
          <a:p>
            <a:r>
              <a:rPr lang="en-US" dirty="0" smtClean="0"/>
              <a:t>Conclusion:</a:t>
            </a:r>
            <a:endParaRPr lang="en-US" dirty="0"/>
          </a:p>
        </p:txBody>
      </p:sp>
      <p:sp>
        <p:nvSpPr>
          <p:cNvPr id="6" name="Content Placeholder 5"/>
          <p:cNvSpPr>
            <a:spLocks noGrp="1"/>
          </p:cNvSpPr>
          <p:nvPr>
            <p:ph sz="quarter" idx="4"/>
          </p:nvPr>
        </p:nvSpPr>
        <p:spPr/>
        <p:txBody>
          <a:bodyPr/>
          <a:lstStyle/>
          <a:p>
            <a:r>
              <a:rPr lang="en-US" dirty="0" smtClean="0"/>
              <a:t>Wrap it all up!</a:t>
            </a:r>
          </a:p>
          <a:p>
            <a:r>
              <a:rPr lang="en-US" dirty="0" smtClean="0"/>
              <a:t>Discuss the context you previously discussed (putting animals out of their misery can be more easily said than done… </a:t>
            </a:r>
            <a:r>
              <a:rPr lang="en-US" dirty="0" err="1" smtClean="0"/>
              <a:t>yada</a:t>
            </a:r>
            <a:r>
              <a:rPr lang="en-US" dirty="0" smtClean="0"/>
              <a:t> </a:t>
            </a:r>
            <a:r>
              <a:rPr lang="en-US" dirty="0" err="1" smtClean="0"/>
              <a:t>yada</a:t>
            </a:r>
            <a:r>
              <a:rPr lang="en-US" dirty="0" smtClean="0"/>
              <a:t>.)</a:t>
            </a:r>
          </a:p>
          <a:p>
            <a:r>
              <a:rPr lang="en-US" dirty="0" smtClean="0"/>
              <a:t>Restate your thesis and why the writing was effective. </a:t>
            </a:r>
            <a:endParaRPr lang="en-US" dirty="0"/>
          </a:p>
        </p:txBody>
      </p:sp>
    </p:spTree>
    <p:extLst>
      <p:ext uri="{BB962C8B-B14F-4D97-AF65-F5344CB8AC3E}">
        <p14:creationId xmlns:p14="http://schemas.microsoft.com/office/powerpoint/2010/main" val="38160205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440</Words>
  <Application>Microsoft Office PowerPoint</Application>
  <PresentationFormat>Custom</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Consolas</vt:lpstr>
      <vt:lpstr>Corbel</vt:lpstr>
      <vt:lpstr>Chalkboard 16x9</vt:lpstr>
      <vt:lpstr>Rhetorical Analysis Essay</vt:lpstr>
      <vt:lpstr>Helpful hints in planning your writing</vt:lpstr>
      <vt:lpstr>Sample Passage</vt:lpstr>
      <vt:lpstr>Tips for reading the passage</vt:lpstr>
      <vt:lpstr>CHOOSE A THESIS…  BEFORE YOU BEGIN WRITING</vt:lpstr>
      <vt:lpstr>In your INTRODUCTION… Try to lead up to your main idea</vt:lpstr>
      <vt:lpstr>Body Paragraphs &amp; Conclusion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2014-10-07T12:40:38Z</dcterms:created>
  <dcterms:modified xsi:type="dcterms:W3CDTF">2014-10-07T14:40:09Z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