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3"/>
  </p:notesMasterIdLst>
  <p:handoutMasterIdLst>
    <p:handoutMasterId r:id="rId14"/>
  </p:handoutMasterIdLst>
  <p:sldIdLst>
    <p:sldId id="256" r:id="rId3"/>
    <p:sldId id="257" r:id="rId4"/>
    <p:sldId id="258" r:id="rId5"/>
    <p:sldId id="259" r:id="rId6"/>
    <p:sldId id="260" r:id="rId7"/>
    <p:sldId id="266" r:id="rId8"/>
    <p:sldId id="269" r:id="rId9"/>
    <p:sldId id="270"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showGuides="1">
      <p:cViewPr varScale="1">
        <p:scale>
          <a:sx n="53" d="100"/>
          <a:sy n="53" d="100"/>
        </p:scale>
        <p:origin x="494"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8A024-DD71-4C6B-B5E5-4F83DAB32231}"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9C2C1325-B0F4-4BD8-BD7B-9E8D18C40595}">
      <dgm:prSet phldrT="[Text]"/>
      <dgm:spPr/>
      <dgm:t>
        <a:bodyPr/>
        <a:lstStyle/>
        <a:p>
          <a:r>
            <a:rPr lang="en-US" dirty="0" smtClean="0"/>
            <a:t>Invention</a:t>
          </a:r>
          <a:endParaRPr lang="en-US" dirty="0"/>
        </a:p>
      </dgm:t>
    </dgm:pt>
    <dgm:pt modelId="{F923042C-CA53-4187-9221-B8F16BC89FEA}" type="parTrans" cxnId="{FA9B84CC-2595-4673-92BF-C74BFE0F6C6B}">
      <dgm:prSet/>
      <dgm:spPr/>
      <dgm:t>
        <a:bodyPr/>
        <a:lstStyle/>
        <a:p>
          <a:endParaRPr lang="en-US"/>
        </a:p>
      </dgm:t>
    </dgm:pt>
    <dgm:pt modelId="{B0F133B3-959B-4B08-88DF-B4C8988DDBD4}" type="sibTrans" cxnId="{FA9B84CC-2595-4673-92BF-C74BFE0F6C6B}">
      <dgm:prSet/>
      <dgm:spPr/>
      <dgm:t>
        <a:bodyPr/>
        <a:lstStyle/>
        <a:p>
          <a:endParaRPr lang="en-US"/>
        </a:p>
      </dgm:t>
    </dgm:pt>
    <dgm:pt modelId="{6E0CE1D8-560A-4934-8507-06D64D180A2C}">
      <dgm:prSet phldrT="[Text]"/>
      <dgm:spPr/>
      <dgm:t>
        <a:bodyPr/>
        <a:lstStyle/>
        <a:p>
          <a:r>
            <a:rPr lang="en-US" dirty="0" smtClean="0"/>
            <a:t>Style</a:t>
          </a:r>
          <a:endParaRPr lang="en-US" dirty="0"/>
        </a:p>
      </dgm:t>
    </dgm:pt>
    <dgm:pt modelId="{31FEE91D-67E6-4598-9AEF-1443A2E62D4A}" type="parTrans" cxnId="{809E09BF-CF6F-4BA0-89C6-4879785CDE6D}">
      <dgm:prSet/>
      <dgm:spPr/>
      <dgm:t>
        <a:bodyPr/>
        <a:lstStyle/>
        <a:p>
          <a:endParaRPr lang="en-US"/>
        </a:p>
      </dgm:t>
    </dgm:pt>
    <dgm:pt modelId="{87F28904-4BC8-4DAD-81F8-B53E91964544}" type="sibTrans" cxnId="{809E09BF-CF6F-4BA0-89C6-4879785CDE6D}">
      <dgm:prSet/>
      <dgm:spPr/>
      <dgm:t>
        <a:bodyPr/>
        <a:lstStyle/>
        <a:p>
          <a:endParaRPr lang="en-US"/>
        </a:p>
      </dgm:t>
    </dgm:pt>
    <dgm:pt modelId="{19183501-B01E-440C-8236-DC51F853398B}">
      <dgm:prSet phldrT="[Text]"/>
      <dgm:spPr/>
      <dgm:t>
        <a:bodyPr/>
        <a:lstStyle/>
        <a:p>
          <a:r>
            <a:rPr lang="en-US" dirty="0" smtClean="0"/>
            <a:t>Delivery</a:t>
          </a:r>
          <a:endParaRPr lang="en-US" dirty="0"/>
        </a:p>
      </dgm:t>
    </dgm:pt>
    <dgm:pt modelId="{5B530FD8-F50A-4B31-B49D-FEC46D2D5253}" type="parTrans" cxnId="{9D259C1C-EC7E-493D-A69D-A72B706EDBFF}">
      <dgm:prSet/>
      <dgm:spPr/>
      <dgm:t>
        <a:bodyPr/>
        <a:lstStyle/>
        <a:p>
          <a:endParaRPr lang="en-US"/>
        </a:p>
      </dgm:t>
    </dgm:pt>
    <dgm:pt modelId="{5DB68DDA-6DE0-44B3-B441-DAA8D6849FCC}" type="sibTrans" cxnId="{9D259C1C-EC7E-493D-A69D-A72B706EDBFF}">
      <dgm:prSet/>
      <dgm:spPr/>
      <dgm:t>
        <a:bodyPr/>
        <a:lstStyle/>
        <a:p>
          <a:endParaRPr lang="en-US"/>
        </a:p>
      </dgm:t>
    </dgm:pt>
    <dgm:pt modelId="{05E75016-47D9-4CB7-930D-76FE81120F88}">
      <dgm:prSet phldrT="[Text]"/>
      <dgm:spPr/>
      <dgm:t>
        <a:bodyPr/>
        <a:lstStyle/>
        <a:p>
          <a:r>
            <a:rPr lang="en-US" dirty="0" smtClean="0"/>
            <a:t>Memory</a:t>
          </a:r>
          <a:endParaRPr lang="en-US" dirty="0"/>
        </a:p>
      </dgm:t>
    </dgm:pt>
    <dgm:pt modelId="{42C1E7F7-F04A-4794-BA57-64BA6A1F1FE2}" type="parTrans" cxnId="{17713E8C-04B3-4E26-A5B8-EAE2D2D59341}">
      <dgm:prSet/>
      <dgm:spPr/>
      <dgm:t>
        <a:bodyPr/>
        <a:lstStyle/>
        <a:p>
          <a:endParaRPr lang="en-US"/>
        </a:p>
      </dgm:t>
    </dgm:pt>
    <dgm:pt modelId="{91D00644-73A0-43F2-9D24-DDCF944B2DFE}" type="sibTrans" cxnId="{17713E8C-04B3-4E26-A5B8-EAE2D2D59341}">
      <dgm:prSet/>
      <dgm:spPr/>
      <dgm:t>
        <a:bodyPr/>
        <a:lstStyle/>
        <a:p>
          <a:endParaRPr lang="en-US"/>
        </a:p>
      </dgm:t>
    </dgm:pt>
    <dgm:pt modelId="{7355D145-1467-461B-ABD1-9A31A8677DE1}">
      <dgm:prSet phldrT="[Text]"/>
      <dgm:spPr/>
      <dgm:t>
        <a:bodyPr/>
        <a:lstStyle/>
        <a:p>
          <a:r>
            <a:rPr lang="en-US" dirty="0" smtClean="0"/>
            <a:t>Arrangement </a:t>
          </a:r>
          <a:endParaRPr lang="en-US" dirty="0"/>
        </a:p>
      </dgm:t>
    </dgm:pt>
    <dgm:pt modelId="{9757AD78-0F3A-4F5D-998B-60554EBF775D}" type="parTrans" cxnId="{34FD243B-4290-41D2-B430-F37DE7875540}">
      <dgm:prSet/>
      <dgm:spPr/>
      <dgm:t>
        <a:bodyPr/>
        <a:lstStyle/>
        <a:p>
          <a:endParaRPr lang="en-US"/>
        </a:p>
      </dgm:t>
    </dgm:pt>
    <dgm:pt modelId="{696E47DD-4B9C-4F3E-80A6-77258A562D1E}" type="sibTrans" cxnId="{34FD243B-4290-41D2-B430-F37DE7875540}">
      <dgm:prSet/>
      <dgm:spPr/>
      <dgm:t>
        <a:bodyPr/>
        <a:lstStyle/>
        <a:p>
          <a:endParaRPr lang="en-US"/>
        </a:p>
      </dgm:t>
    </dgm:pt>
    <dgm:pt modelId="{E871DF70-1EAF-4C6F-80D3-126CBF49074A}" type="pres">
      <dgm:prSet presAssocID="{95D8A024-DD71-4C6B-B5E5-4F83DAB32231}" presName="cycle" presStyleCnt="0">
        <dgm:presLayoutVars>
          <dgm:dir/>
          <dgm:resizeHandles val="exact"/>
        </dgm:presLayoutVars>
      </dgm:prSet>
      <dgm:spPr/>
    </dgm:pt>
    <dgm:pt modelId="{84BEE396-8AB3-4B94-BB86-1C836627816B}" type="pres">
      <dgm:prSet presAssocID="{9C2C1325-B0F4-4BD8-BD7B-9E8D18C40595}" presName="node" presStyleLbl="node1" presStyleIdx="0" presStyleCnt="5">
        <dgm:presLayoutVars>
          <dgm:bulletEnabled val="1"/>
        </dgm:presLayoutVars>
      </dgm:prSet>
      <dgm:spPr/>
      <dgm:t>
        <a:bodyPr/>
        <a:lstStyle/>
        <a:p>
          <a:endParaRPr lang="en-US"/>
        </a:p>
      </dgm:t>
    </dgm:pt>
    <dgm:pt modelId="{BDC4CE01-C1D3-4197-B181-FF9AF27418E5}" type="pres">
      <dgm:prSet presAssocID="{9C2C1325-B0F4-4BD8-BD7B-9E8D18C40595}" presName="spNode" presStyleCnt="0"/>
      <dgm:spPr/>
    </dgm:pt>
    <dgm:pt modelId="{5E319446-7A35-40B4-8166-753E33DA35EB}" type="pres">
      <dgm:prSet presAssocID="{B0F133B3-959B-4B08-88DF-B4C8988DDBD4}" presName="sibTrans" presStyleLbl="sibTrans1D1" presStyleIdx="0" presStyleCnt="5"/>
      <dgm:spPr/>
    </dgm:pt>
    <dgm:pt modelId="{FA7BF06B-D670-4EDA-8DC5-0C220DCE266D}" type="pres">
      <dgm:prSet presAssocID="{6E0CE1D8-560A-4934-8507-06D64D180A2C}" presName="node" presStyleLbl="node1" presStyleIdx="1" presStyleCnt="5">
        <dgm:presLayoutVars>
          <dgm:bulletEnabled val="1"/>
        </dgm:presLayoutVars>
      </dgm:prSet>
      <dgm:spPr/>
      <dgm:t>
        <a:bodyPr/>
        <a:lstStyle/>
        <a:p>
          <a:endParaRPr lang="en-US"/>
        </a:p>
      </dgm:t>
    </dgm:pt>
    <dgm:pt modelId="{C58899DD-FBA2-45FD-AEDB-71EA9476D638}" type="pres">
      <dgm:prSet presAssocID="{6E0CE1D8-560A-4934-8507-06D64D180A2C}" presName="spNode" presStyleCnt="0"/>
      <dgm:spPr/>
    </dgm:pt>
    <dgm:pt modelId="{7CB64144-4AF1-4685-B734-8CD326342443}" type="pres">
      <dgm:prSet presAssocID="{87F28904-4BC8-4DAD-81F8-B53E91964544}" presName="sibTrans" presStyleLbl="sibTrans1D1" presStyleIdx="1" presStyleCnt="5"/>
      <dgm:spPr/>
    </dgm:pt>
    <dgm:pt modelId="{FF63B657-DF9E-4F70-80E2-D8DF864BD862}" type="pres">
      <dgm:prSet presAssocID="{19183501-B01E-440C-8236-DC51F853398B}" presName="node" presStyleLbl="node1" presStyleIdx="2" presStyleCnt="5">
        <dgm:presLayoutVars>
          <dgm:bulletEnabled val="1"/>
        </dgm:presLayoutVars>
      </dgm:prSet>
      <dgm:spPr/>
    </dgm:pt>
    <dgm:pt modelId="{16E619B6-9BC5-4672-B9D9-9F755314E6F2}" type="pres">
      <dgm:prSet presAssocID="{19183501-B01E-440C-8236-DC51F853398B}" presName="spNode" presStyleCnt="0"/>
      <dgm:spPr/>
    </dgm:pt>
    <dgm:pt modelId="{B4E38BB8-7247-4671-BDBC-AA3B8A24C6A5}" type="pres">
      <dgm:prSet presAssocID="{5DB68DDA-6DE0-44B3-B441-DAA8D6849FCC}" presName="sibTrans" presStyleLbl="sibTrans1D1" presStyleIdx="2" presStyleCnt="5"/>
      <dgm:spPr/>
    </dgm:pt>
    <dgm:pt modelId="{3F484096-00A5-4B29-B30F-BE2016243E96}" type="pres">
      <dgm:prSet presAssocID="{05E75016-47D9-4CB7-930D-76FE81120F88}" presName="node" presStyleLbl="node1" presStyleIdx="3" presStyleCnt="5">
        <dgm:presLayoutVars>
          <dgm:bulletEnabled val="1"/>
        </dgm:presLayoutVars>
      </dgm:prSet>
      <dgm:spPr/>
    </dgm:pt>
    <dgm:pt modelId="{EA68DF88-6925-4063-ABBF-23DC97BB136B}" type="pres">
      <dgm:prSet presAssocID="{05E75016-47D9-4CB7-930D-76FE81120F88}" presName="spNode" presStyleCnt="0"/>
      <dgm:spPr/>
    </dgm:pt>
    <dgm:pt modelId="{50FD1D23-DD91-42A0-B2E5-7F63A34E82CC}" type="pres">
      <dgm:prSet presAssocID="{91D00644-73A0-43F2-9D24-DDCF944B2DFE}" presName="sibTrans" presStyleLbl="sibTrans1D1" presStyleIdx="3" presStyleCnt="5"/>
      <dgm:spPr/>
    </dgm:pt>
    <dgm:pt modelId="{C7515D2C-D017-4B21-8B26-BA61E9BE21BB}" type="pres">
      <dgm:prSet presAssocID="{7355D145-1467-461B-ABD1-9A31A8677DE1}" presName="node" presStyleLbl="node1" presStyleIdx="4" presStyleCnt="5">
        <dgm:presLayoutVars>
          <dgm:bulletEnabled val="1"/>
        </dgm:presLayoutVars>
      </dgm:prSet>
      <dgm:spPr/>
      <dgm:t>
        <a:bodyPr/>
        <a:lstStyle/>
        <a:p>
          <a:endParaRPr lang="en-US"/>
        </a:p>
      </dgm:t>
    </dgm:pt>
    <dgm:pt modelId="{4498E823-67A0-4628-95CD-6E7209612F04}" type="pres">
      <dgm:prSet presAssocID="{7355D145-1467-461B-ABD1-9A31A8677DE1}" presName="spNode" presStyleCnt="0"/>
      <dgm:spPr/>
    </dgm:pt>
    <dgm:pt modelId="{3E6C2EC1-1F3F-492C-B94E-8E458F576013}" type="pres">
      <dgm:prSet presAssocID="{696E47DD-4B9C-4F3E-80A6-77258A562D1E}" presName="sibTrans" presStyleLbl="sibTrans1D1" presStyleIdx="4" presStyleCnt="5"/>
      <dgm:spPr/>
    </dgm:pt>
  </dgm:ptLst>
  <dgm:cxnLst>
    <dgm:cxn modelId="{CF58125F-F887-4B53-A6CE-944F35FE07B8}" type="presOf" srcId="{696E47DD-4B9C-4F3E-80A6-77258A562D1E}" destId="{3E6C2EC1-1F3F-492C-B94E-8E458F576013}" srcOrd="0" destOrd="0" presId="urn:microsoft.com/office/officeart/2005/8/layout/cycle6"/>
    <dgm:cxn modelId="{898F20FA-DE2A-4DA9-9EF9-70DDEA728D83}" type="presOf" srcId="{6E0CE1D8-560A-4934-8507-06D64D180A2C}" destId="{FA7BF06B-D670-4EDA-8DC5-0C220DCE266D}" srcOrd="0" destOrd="0" presId="urn:microsoft.com/office/officeart/2005/8/layout/cycle6"/>
    <dgm:cxn modelId="{319E7D40-0514-4DDE-B329-E4A4F0F912D5}" type="presOf" srcId="{91D00644-73A0-43F2-9D24-DDCF944B2DFE}" destId="{50FD1D23-DD91-42A0-B2E5-7F63A34E82CC}" srcOrd="0" destOrd="0" presId="urn:microsoft.com/office/officeart/2005/8/layout/cycle6"/>
    <dgm:cxn modelId="{2CAB4F65-BFCD-4934-9555-8819F3FF9FD2}" type="presOf" srcId="{19183501-B01E-440C-8236-DC51F853398B}" destId="{FF63B657-DF9E-4F70-80E2-D8DF864BD862}" srcOrd="0" destOrd="0" presId="urn:microsoft.com/office/officeart/2005/8/layout/cycle6"/>
    <dgm:cxn modelId="{7C86700A-6D23-46D8-8D11-D407104ABECF}" type="presOf" srcId="{95D8A024-DD71-4C6B-B5E5-4F83DAB32231}" destId="{E871DF70-1EAF-4C6F-80D3-126CBF49074A}" srcOrd="0" destOrd="0" presId="urn:microsoft.com/office/officeart/2005/8/layout/cycle6"/>
    <dgm:cxn modelId="{D4E48276-C356-4B1D-BCF1-E8C68764EBF9}" type="presOf" srcId="{5DB68DDA-6DE0-44B3-B441-DAA8D6849FCC}" destId="{B4E38BB8-7247-4671-BDBC-AA3B8A24C6A5}" srcOrd="0" destOrd="0" presId="urn:microsoft.com/office/officeart/2005/8/layout/cycle6"/>
    <dgm:cxn modelId="{9C20C574-9D4F-4989-BDD8-5257110E6778}" type="presOf" srcId="{05E75016-47D9-4CB7-930D-76FE81120F88}" destId="{3F484096-00A5-4B29-B30F-BE2016243E96}" srcOrd="0" destOrd="0" presId="urn:microsoft.com/office/officeart/2005/8/layout/cycle6"/>
    <dgm:cxn modelId="{609F58C9-90BE-4DB7-9A3F-077613E47F5E}" type="presOf" srcId="{B0F133B3-959B-4B08-88DF-B4C8988DDBD4}" destId="{5E319446-7A35-40B4-8166-753E33DA35EB}" srcOrd="0" destOrd="0" presId="urn:microsoft.com/office/officeart/2005/8/layout/cycle6"/>
    <dgm:cxn modelId="{FA9B84CC-2595-4673-92BF-C74BFE0F6C6B}" srcId="{95D8A024-DD71-4C6B-B5E5-4F83DAB32231}" destId="{9C2C1325-B0F4-4BD8-BD7B-9E8D18C40595}" srcOrd="0" destOrd="0" parTransId="{F923042C-CA53-4187-9221-B8F16BC89FEA}" sibTransId="{B0F133B3-959B-4B08-88DF-B4C8988DDBD4}"/>
    <dgm:cxn modelId="{34FD243B-4290-41D2-B430-F37DE7875540}" srcId="{95D8A024-DD71-4C6B-B5E5-4F83DAB32231}" destId="{7355D145-1467-461B-ABD1-9A31A8677DE1}" srcOrd="4" destOrd="0" parTransId="{9757AD78-0F3A-4F5D-998B-60554EBF775D}" sibTransId="{696E47DD-4B9C-4F3E-80A6-77258A562D1E}"/>
    <dgm:cxn modelId="{37E26642-B477-4C68-8BC5-A7CA0FD0D11C}" type="presOf" srcId="{7355D145-1467-461B-ABD1-9A31A8677DE1}" destId="{C7515D2C-D017-4B21-8B26-BA61E9BE21BB}" srcOrd="0" destOrd="0" presId="urn:microsoft.com/office/officeart/2005/8/layout/cycle6"/>
    <dgm:cxn modelId="{B4916E1F-9317-43E3-897D-A109C28C23AE}" type="presOf" srcId="{87F28904-4BC8-4DAD-81F8-B53E91964544}" destId="{7CB64144-4AF1-4685-B734-8CD326342443}" srcOrd="0" destOrd="0" presId="urn:microsoft.com/office/officeart/2005/8/layout/cycle6"/>
    <dgm:cxn modelId="{17713E8C-04B3-4E26-A5B8-EAE2D2D59341}" srcId="{95D8A024-DD71-4C6B-B5E5-4F83DAB32231}" destId="{05E75016-47D9-4CB7-930D-76FE81120F88}" srcOrd="3" destOrd="0" parTransId="{42C1E7F7-F04A-4794-BA57-64BA6A1F1FE2}" sibTransId="{91D00644-73A0-43F2-9D24-DDCF944B2DFE}"/>
    <dgm:cxn modelId="{9D259C1C-EC7E-493D-A69D-A72B706EDBFF}" srcId="{95D8A024-DD71-4C6B-B5E5-4F83DAB32231}" destId="{19183501-B01E-440C-8236-DC51F853398B}" srcOrd="2" destOrd="0" parTransId="{5B530FD8-F50A-4B31-B49D-FEC46D2D5253}" sibTransId="{5DB68DDA-6DE0-44B3-B441-DAA8D6849FCC}"/>
    <dgm:cxn modelId="{809E09BF-CF6F-4BA0-89C6-4879785CDE6D}" srcId="{95D8A024-DD71-4C6B-B5E5-4F83DAB32231}" destId="{6E0CE1D8-560A-4934-8507-06D64D180A2C}" srcOrd="1" destOrd="0" parTransId="{31FEE91D-67E6-4598-9AEF-1443A2E62D4A}" sibTransId="{87F28904-4BC8-4DAD-81F8-B53E91964544}"/>
    <dgm:cxn modelId="{A3042822-0551-4CC4-92D1-208CE5AF9E12}" type="presOf" srcId="{9C2C1325-B0F4-4BD8-BD7B-9E8D18C40595}" destId="{84BEE396-8AB3-4B94-BB86-1C836627816B}" srcOrd="0" destOrd="0" presId="urn:microsoft.com/office/officeart/2005/8/layout/cycle6"/>
    <dgm:cxn modelId="{6E79B672-7C14-41D9-A9F0-9D0F7707A18A}" type="presParOf" srcId="{E871DF70-1EAF-4C6F-80D3-126CBF49074A}" destId="{84BEE396-8AB3-4B94-BB86-1C836627816B}" srcOrd="0" destOrd="0" presId="urn:microsoft.com/office/officeart/2005/8/layout/cycle6"/>
    <dgm:cxn modelId="{D08F9D9F-A412-4831-A43F-0F5B926FF3FE}" type="presParOf" srcId="{E871DF70-1EAF-4C6F-80D3-126CBF49074A}" destId="{BDC4CE01-C1D3-4197-B181-FF9AF27418E5}" srcOrd="1" destOrd="0" presId="urn:microsoft.com/office/officeart/2005/8/layout/cycle6"/>
    <dgm:cxn modelId="{9F4CCF9E-87D2-4749-A540-C3BEF4B2F653}" type="presParOf" srcId="{E871DF70-1EAF-4C6F-80D3-126CBF49074A}" destId="{5E319446-7A35-40B4-8166-753E33DA35EB}" srcOrd="2" destOrd="0" presId="urn:microsoft.com/office/officeart/2005/8/layout/cycle6"/>
    <dgm:cxn modelId="{FC236BE8-1BF9-4E2F-B030-CA580B307139}" type="presParOf" srcId="{E871DF70-1EAF-4C6F-80D3-126CBF49074A}" destId="{FA7BF06B-D670-4EDA-8DC5-0C220DCE266D}" srcOrd="3" destOrd="0" presId="urn:microsoft.com/office/officeart/2005/8/layout/cycle6"/>
    <dgm:cxn modelId="{341C3623-D623-4DEA-85DF-F728C2CA1F6A}" type="presParOf" srcId="{E871DF70-1EAF-4C6F-80D3-126CBF49074A}" destId="{C58899DD-FBA2-45FD-AEDB-71EA9476D638}" srcOrd="4" destOrd="0" presId="urn:microsoft.com/office/officeart/2005/8/layout/cycle6"/>
    <dgm:cxn modelId="{27F166C8-FE6F-4FBB-A8FC-475AEF2C8CFB}" type="presParOf" srcId="{E871DF70-1EAF-4C6F-80D3-126CBF49074A}" destId="{7CB64144-4AF1-4685-B734-8CD326342443}" srcOrd="5" destOrd="0" presId="urn:microsoft.com/office/officeart/2005/8/layout/cycle6"/>
    <dgm:cxn modelId="{FCE44899-5AC7-4F8D-8733-912B5CBBEDC9}" type="presParOf" srcId="{E871DF70-1EAF-4C6F-80D3-126CBF49074A}" destId="{FF63B657-DF9E-4F70-80E2-D8DF864BD862}" srcOrd="6" destOrd="0" presId="urn:microsoft.com/office/officeart/2005/8/layout/cycle6"/>
    <dgm:cxn modelId="{9F8668BC-F7F0-4DCC-A5B8-CB06535E0F90}" type="presParOf" srcId="{E871DF70-1EAF-4C6F-80D3-126CBF49074A}" destId="{16E619B6-9BC5-4672-B9D9-9F755314E6F2}" srcOrd="7" destOrd="0" presId="urn:microsoft.com/office/officeart/2005/8/layout/cycle6"/>
    <dgm:cxn modelId="{B4DBEC37-3BB6-40CB-8E6E-94D1678088B0}" type="presParOf" srcId="{E871DF70-1EAF-4C6F-80D3-126CBF49074A}" destId="{B4E38BB8-7247-4671-BDBC-AA3B8A24C6A5}" srcOrd="8" destOrd="0" presId="urn:microsoft.com/office/officeart/2005/8/layout/cycle6"/>
    <dgm:cxn modelId="{090A727B-64D9-49AB-BE76-27E42D006B1B}" type="presParOf" srcId="{E871DF70-1EAF-4C6F-80D3-126CBF49074A}" destId="{3F484096-00A5-4B29-B30F-BE2016243E96}" srcOrd="9" destOrd="0" presId="urn:microsoft.com/office/officeart/2005/8/layout/cycle6"/>
    <dgm:cxn modelId="{1F31ED3D-33F0-40BC-8E9C-CF32744B238E}" type="presParOf" srcId="{E871DF70-1EAF-4C6F-80D3-126CBF49074A}" destId="{EA68DF88-6925-4063-ABBF-23DC97BB136B}" srcOrd="10" destOrd="0" presId="urn:microsoft.com/office/officeart/2005/8/layout/cycle6"/>
    <dgm:cxn modelId="{899E7ACE-D5EF-45DC-950B-3EC67EBF5F2C}" type="presParOf" srcId="{E871DF70-1EAF-4C6F-80D3-126CBF49074A}" destId="{50FD1D23-DD91-42A0-B2E5-7F63A34E82CC}" srcOrd="11" destOrd="0" presId="urn:microsoft.com/office/officeart/2005/8/layout/cycle6"/>
    <dgm:cxn modelId="{7C2A94B2-D9C2-44A8-AB1D-966255B0C05A}" type="presParOf" srcId="{E871DF70-1EAF-4C6F-80D3-126CBF49074A}" destId="{C7515D2C-D017-4B21-8B26-BA61E9BE21BB}" srcOrd="12" destOrd="0" presId="urn:microsoft.com/office/officeart/2005/8/layout/cycle6"/>
    <dgm:cxn modelId="{CF1BB869-AE63-490D-82D1-1B2F24BFFD02}" type="presParOf" srcId="{E871DF70-1EAF-4C6F-80D3-126CBF49074A}" destId="{4498E823-67A0-4628-95CD-6E7209612F04}" srcOrd="13" destOrd="0" presId="urn:microsoft.com/office/officeart/2005/8/layout/cycle6"/>
    <dgm:cxn modelId="{ADA227D2-A8C1-4D65-832F-B9EBFC292143}" type="presParOf" srcId="{E871DF70-1EAF-4C6F-80D3-126CBF49074A}" destId="{3E6C2EC1-1F3F-492C-B94E-8E458F57601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EE396-8AB3-4B94-BB86-1C836627816B}">
      <dsp:nvSpPr>
        <dsp:cNvPr id="0" name=""/>
        <dsp:cNvSpPr/>
      </dsp:nvSpPr>
      <dsp:spPr>
        <a:xfrm>
          <a:off x="4240485" y="1425"/>
          <a:ext cx="1501229" cy="9757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Invention</a:t>
          </a:r>
          <a:endParaRPr lang="en-US" sz="1700" kern="1200" dirty="0"/>
        </a:p>
      </dsp:txBody>
      <dsp:txXfrm>
        <a:off x="4288120" y="49060"/>
        <a:ext cx="1405959" cy="880529"/>
      </dsp:txXfrm>
    </dsp:sp>
    <dsp:sp modelId="{5E319446-7A35-40B4-8166-753E33DA35EB}">
      <dsp:nvSpPr>
        <dsp:cNvPr id="0" name=""/>
        <dsp:cNvSpPr/>
      </dsp:nvSpPr>
      <dsp:spPr>
        <a:xfrm>
          <a:off x="3040548" y="489324"/>
          <a:ext cx="3901102" cy="3901102"/>
        </a:xfrm>
        <a:custGeom>
          <a:avLst/>
          <a:gdLst/>
          <a:ahLst/>
          <a:cxnLst/>
          <a:rect l="0" t="0" r="0" b="0"/>
          <a:pathLst>
            <a:path>
              <a:moveTo>
                <a:pt x="2711491" y="154550"/>
              </a:moveTo>
              <a:arcTo wR="1950551" hR="1950551" stAng="17577701" swAng="1962732"/>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7BF06B-D670-4EDA-8DC5-0C220DCE266D}">
      <dsp:nvSpPr>
        <dsp:cNvPr id="0" name=""/>
        <dsp:cNvSpPr/>
      </dsp:nvSpPr>
      <dsp:spPr>
        <a:xfrm>
          <a:off x="6095569" y="1349223"/>
          <a:ext cx="1501229" cy="9757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Style</a:t>
          </a:r>
          <a:endParaRPr lang="en-US" sz="1700" kern="1200" dirty="0"/>
        </a:p>
      </dsp:txBody>
      <dsp:txXfrm>
        <a:off x="6143204" y="1396858"/>
        <a:ext cx="1405959" cy="880529"/>
      </dsp:txXfrm>
    </dsp:sp>
    <dsp:sp modelId="{7CB64144-4AF1-4685-B734-8CD326342443}">
      <dsp:nvSpPr>
        <dsp:cNvPr id="0" name=""/>
        <dsp:cNvSpPr/>
      </dsp:nvSpPr>
      <dsp:spPr>
        <a:xfrm>
          <a:off x="3040548" y="489324"/>
          <a:ext cx="3901102" cy="3901102"/>
        </a:xfrm>
        <a:custGeom>
          <a:avLst/>
          <a:gdLst/>
          <a:ahLst/>
          <a:cxnLst/>
          <a:rect l="0" t="0" r="0" b="0"/>
          <a:pathLst>
            <a:path>
              <a:moveTo>
                <a:pt x="3898413" y="1848170"/>
              </a:moveTo>
              <a:arcTo wR="1950551" hR="1950551" stAng="21419476" swAng="219722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F63B657-DF9E-4F70-80E2-D8DF864BD862}">
      <dsp:nvSpPr>
        <dsp:cNvPr id="0" name=""/>
        <dsp:cNvSpPr/>
      </dsp:nvSpPr>
      <dsp:spPr>
        <a:xfrm>
          <a:off x="5386990" y="3530005"/>
          <a:ext cx="1501229" cy="9757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Delivery</a:t>
          </a:r>
          <a:endParaRPr lang="en-US" sz="1700" kern="1200" dirty="0"/>
        </a:p>
      </dsp:txBody>
      <dsp:txXfrm>
        <a:off x="5434625" y="3577640"/>
        <a:ext cx="1405959" cy="880529"/>
      </dsp:txXfrm>
    </dsp:sp>
    <dsp:sp modelId="{B4E38BB8-7247-4671-BDBC-AA3B8A24C6A5}">
      <dsp:nvSpPr>
        <dsp:cNvPr id="0" name=""/>
        <dsp:cNvSpPr/>
      </dsp:nvSpPr>
      <dsp:spPr>
        <a:xfrm>
          <a:off x="3040548" y="489324"/>
          <a:ext cx="3901102" cy="3901102"/>
        </a:xfrm>
        <a:custGeom>
          <a:avLst/>
          <a:gdLst/>
          <a:ahLst/>
          <a:cxnLst/>
          <a:rect l="0" t="0" r="0" b="0"/>
          <a:pathLst>
            <a:path>
              <a:moveTo>
                <a:pt x="2338685" y="3862095"/>
              </a:moveTo>
              <a:arcTo wR="1950551" hR="1950551" stAng="4711336" swAng="1377327"/>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484096-00A5-4B29-B30F-BE2016243E96}">
      <dsp:nvSpPr>
        <dsp:cNvPr id="0" name=""/>
        <dsp:cNvSpPr/>
      </dsp:nvSpPr>
      <dsp:spPr>
        <a:xfrm>
          <a:off x="3093980" y="3530005"/>
          <a:ext cx="1501229" cy="9757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Memory</a:t>
          </a:r>
          <a:endParaRPr lang="en-US" sz="1700" kern="1200" dirty="0"/>
        </a:p>
      </dsp:txBody>
      <dsp:txXfrm>
        <a:off x="3141615" y="3577640"/>
        <a:ext cx="1405959" cy="880529"/>
      </dsp:txXfrm>
    </dsp:sp>
    <dsp:sp modelId="{50FD1D23-DD91-42A0-B2E5-7F63A34E82CC}">
      <dsp:nvSpPr>
        <dsp:cNvPr id="0" name=""/>
        <dsp:cNvSpPr/>
      </dsp:nvSpPr>
      <dsp:spPr>
        <a:xfrm>
          <a:off x="3040548" y="489324"/>
          <a:ext cx="3901102" cy="3901102"/>
        </a:xfrm>
        <a:custGeom>
          <a:avLst/>
          <a:gdLst/>
          <a:ahLst/>
          <a:cxnLst/>
          <a:rect l="0" t="0" r="0" b="0"/>
          <a:pathLst>
            <a:path>
              <a:moveTo>
                <a:pt x="326114" y="3030298"/>
              </a:moveTo>
              <a:arcTo wR="1950551" hR="1950551" stAng="8783303" swAng="2197220"/>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515D2C-D017-4B21-8B26-BA61E9BE21BB}">
      <dsp:nvSpPr>
        <dsp:cNvPr id="0" name=""/>
        <dsp:cNvSpPr/>
      </dsp:nvSpPr>
      <dsp:spPr>
        <a:xfrm>
          <a:off x="2385400" y="1349223"/>
          <a:ext cx="1501229" cy="975799"/>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Arrangement </a:t>
          </a:r>
          <a:endParaRPr lang="en-US" sz="1700" kern="1200" dirty="0"/>
        </a:p>
      </dsp:txBody>
      <dsp:txXfrm>
        <a:off x="2433035" y="1396858"/>
        <a:ext cx="1405959" cy="880529"/>
      </dsp:txXfrm>
    </dsp:sp>
    <dsp:sp modelId="{3E6C2EC1-1F3F-492C-B94E-8E458F576013}">
      <dsp:nvSpPr>
        <dsp:cNvPr id="0" name=""/>
        <dsp:cNvSpPr/>
      </dsp:nvSpPr>
      <dsp:spPr>
        <a:xfrm>
          <a:off x="3040548" y="489324"/>
          <a:ext cx="3901102" cy="3901102"/>
        </a:xfrm>
        <a:custGeom>
          <a:avLst/>
          <a:gdLst/>
          <a:ahLst/>
          <a:cxnLst/>
          <a:rect l="0" t="0" r="0" b="0"/>
          <a:pathLst>
            <a:path>
              <a:moveTo>
                <a:pt x="339705" y="850630"/>
              </a:moveTo>
              <a:arcTo wR="1950551" hR="1950551" stAng="12859567" swAng="1962732"/>
            </a:path>
          </a:pathLst>
        </a:custGeom>
        <a:noFill/>
        <a:ln w="635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8/13/2015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8/13/2015</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02B9795-92DC-40DC-A1CA-9A4B349D7824}" type="datetimeFigureOut">
              <a:rPr lang="en-US"/>
              <a:t>8/13/2015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Picture Placeholder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8/13/2015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8/13/2015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8/13/2015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8/13/2015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19"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8/13/2015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8/13/2015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8/13/2015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8/13/2015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8/13/2015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B9795-92DC-40DC-A1CA-9A4B349D7824}" type="datetimeFigureOut">
              <a:rPr lang="en-US"/>
              <a:t>8/13/2015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en-US"/>
              <a:pPr/>
              <a:t>8/13/2015</a:t>
            </a:fld>
            <a:endParaRPr/>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a:pPr/>
              <a:t>‹#›</a:t>
            </a:fld>
            <a:endParaRPr/>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rhetoric.byu.edu/canons/Invention.htm" TargetMode="External"/><Relationship Id="rId2" Type="http://schemas.openxmlformats.org/officeDocument/2006/relationships/hyperlink" Target="http://rhetoric.byu.edu/canons/Canons.htm" TargetMode="External"/><Relationship Id="rId1" Type="http://schemas.openxmlformats.org/officeDocument/2006/relationships/slideLayout" Target="../slideLayouts/slideLayout7.xml"/><Relationship Id="rId6" Type="http://schemas.openxmlformats.org/officeDocument/2006/relationships/hyperlink" Target="http://rhetoric.byu.edu/Persuasive%20Appeals/Logos.htm" TargetMode="External"/><Relationship Id="rId5" Type="http://schemas.openxmlformats.org/officeDocument/2006/relationships/hyperlink" Target="http://rhetoric.byu.edu/Persuasive%20Appeals/Pathos.htm" TargetMode="External"/><Relationship Id="rId4" Type="http://schemas.openxmlformats.org/officeDocument/2006/relationships/hyperlink" Target="http://rhetoric.byu.edu/Persuasive%20Appeals/Etho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hyperlink" Target="http://rhetorica.net/idea_criticism.htm" TargetMode="External"/><Relationship Id="rId2" Type="http://schemas.openxmlformats.org/officeDocument/2006/relationships/hyperlink" Target="http://rhetorica.net/argument.htm"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85057" y="2292094"/>
            <a:ext cx="6796006" cy="2219691"/>
          </a:xfrm>
        </p:spPr>
        <p:txBody>
          <a:bodyPr anchor="ctr">
            <a:normAutofit/>
          </a:bodyPr>
          <a:lstStyle/>
          <a:p>
            <a:r>
              <a:rPr lang="en-US" dirty="0" smtClean="0">
                <a:latin typeface="GrilledCheese BTN Toasted" panose="020B0904060402040206" pitchFamily="34" charset="0"/>
                <a:ea typeface="A little sunshine" panose="02000603000000000000" pitchFamily="2" charset="0"/>
              </a:rPr>
              <a:t>Introduction TO RHETORIC</a:t>
            </a:r>
            <a:endParaRPr lang="en-US" dirty="0">
              <a:latin typeface="GrilledCheese BTN Toasted" panose="020B0904060402040206" pitchFamily="34" charset="0"/>
              <a:ea typeface="A little sunshine" panose="02000603000000000000" pitchFamily="2" charset="0"/>
            </a:endParaRPr>
          </a:p>
        </p:txBody>
      </p:sp>
      <p:sp>
        <p:nvSpPr>
          <p:cNvPr id="7" name="Subtitle 6"/>
          <p:cNvSpPr>
            <a:spLocks noGrp="1"/>
          </p:cNvSpPr>
          <p:nvPr>
            <p:ph type="subTitle" idx="1"/>
          </p:nvPr>
        </p:nvSpPr>
        <p:spPr/>
        <p:txBody>
          <a:bodyPr>
            <a:normAutofit/>
          </a:bodyPr>
          <a:lstStyle/>
          <a:p>
            <a:r>
              <a:rPr lang="en-US" sz="2800" dirty="0" smtClean="0">
                <a:latin typeface="another shabby" panose="02000503000000020003" pitchFamily="2" charset="0"/>
                <a:ea typeface="A little sunshine" panose="02000603000000000000" pitchFamily="2" charset="0"/>
              </a:rPr>
              <a:t>Why we call it Language </a:t>
            </a:r>
            <a:r>
              <a:rPr lang="en-US" sz="2800" b="1" i="1" u="sng" dirty="0" smtClean="0">
                <a:latin typeface="another shabby" panose="02000503000000020003" pitchFamily="2" charset="0"/>
                <a:ea typeface="A little sunshine" panose="02000603000000000000" pitchFamily="2" charset="0"/>
              </a:rPr>
              <a:t>ARTS.</a:t>
            </a:r>
            <a:endParaRPr lang="en-US" sz="2800" dirty="0">
              <a:latin typeface="another shabby" panose="02000503000000020003" pitchFamily="2" charset="0"/>
              <a:ea typeface="A little sunshine" panose="02000603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283" y="1732583"/>
            <a:ext cx="5721804" cy="2692614"/>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a:t>
            </a:r>
            <a:endParaRPr lang="en-US" dirty="0"/>
          </a:p>
        </p:txBody>
      </p:sp>
      <p:sp>
        <p:nvSpPr>
          <p:cNvPr id="3" name="Rectangle 2"/>
          <p:cNvSpPr/>
          <p:nvPr/>
        </p:nvSpPr>
        <p:spPr>
          <a:xfrm>
            <a:off x="1104900" y="1656193"/>
            <a:ext cx="10862310" cy="2862322"/>
          </a:xfrm>
          <a:prstGeom prst="rect">
            <a:avLst/>
          </a:prstGeom>
        </p:spPr>
        <p:txBody>
          <a:bodyPr wrap="square">
            <a:spAutoFit/>
          </a:bodyPr>
          <a:lstStyle/>
          <a:p>
            <a:r>
              <a:rPr lang="en-US" dirty="0">
                <a:solidFill>
                  <a:srgbClr val="000000"/>
                </a:solidFill>
                <a:latin typeface="Tulisan Tangan 74" panose="03000502040600000004" pitchFamily="66" charset="0"/>
              </a:rPr>
              <a:t>Delivery, the last of the five </a:t>
            </a:r>
            <a:r>
              <a:rPr lang="en-US" dirty="0">
                <a:latin typeface="Tulisan Tangan 74" panose="03000502040600000004" pitchFamily="66" charset="0"/>
                <a:hlinkClick r:id="rId2"/>
              </a:rPr>
              <a:t>canons of rhetoric</a:t>
            </a:r>
            <a:r>
              <a:rPr lang="en-US" dirty="0">
                <a:solidFill>
                  <a:srgbClr val="000000"/>
                </a:solidFill>
                <a:latin typeface="Tulisan Tangan 74" panose="03000502040600000004" pitchFamily="66" charset="0"/>
              </a:rPr>
              <a:t>, concerns itself (as does style) with </a:t>
            </a:r>
            <a:r>
              <a:rPr lang="en-US" i="1" dirty="0">
                <a:solidFill>
                  <a:srgbClr val="000000"/>
                </a:solidFill>
                <a:latin typeface="Tulisan Tangan 74" panose="03000502040600000004" pitchFamily="66" charset="0"/>
              </a:rPr>
              <a:t>how</a:t>
            </a:r>
            <a:r>
              <a:rPr lang="en-US" dirty="0">
                <a:solidFill>
                  <a:srgbClr val="000000"/>
                </a:solidFill>
                <a:latin typeface="Tulisan Tangan 74" panose="03000502040600000004" pitchFamily="66" charset="0"/>
              </a:rPr>
              <a:t> something is said, rather than </a:t>
            </a:r>
            <a:r>
              <a:rPr lang="en-US" i="1" dirty="0">
                <a:solidFill>
                  <a:srgbClr val="000000"/>
                </a:solidFill>
                <a:latin typeface="Tulisan Tangan 74" panose="03000502040600000004" pitchFamily="66" charset="0"/>
              </a:rPr>
              <a:t>what</a:t>
            </a:r>
            <a:r>
              <a:rPr lang="en-US" dirty="0">
                <a:solidFill>
                  <a:srgbClr val="000000"/>
                </a:solidFill>
                <a:latin typeface="Tulisan Tangan 74" panose="03000502040600000004" pitchFamily="66" charset="0"/>
              </a:rPr>
              <a:t> is said (the province of </a:t>
            </a:r>
            <a:r>
              <a:rPr lang="en-US" dirty="0">
                <a:latin typeface="Tulisan Tangan 74" panose="03000502040600000004" pitchFamily="66" charset="0"/>
                <a:hlinkClick r:id="rId3"/>
              </a:rPr>
              <a:t>Invention</a:t>
            </a:r>
            <a:r>
              <a:rPr lang="en-US" dirty="0">
                <a:solidFill>
                  <a:srgbClr val="000000"/>
                </a:solidFill>
                <a:latin typeface="Tulisan Tangan 74" panose="03000502040600000004" pitchFamily="66" charset="0"/>
              </a:rPr>
              <a:t>). The Greek word for delivery is "</a:t>
            </a:r>
            <a:r>
              <a:rPr lang="en-US" dirty="0" err="1">
                <a:solidFill>
                  <a:srgbClr val="000000"/>
                </a:solidFill>
                <a:latin typeface="Tulisan Tangan 74" panose="03000502040600000004" pitchFamily="66" charset="0"/>
              </a:rPr>
              <a:t>hypokrisis</a:t>
            </a:r>
            <a:r>
              <a:rPr lang="en-US" dirty="0">
                <a:solidFill>
                  <a:srgbClr val="000000"/>
                </a:solidFill>
                <a:latin typeface="Tulisan Tangan 74" panose="03000502040600000004" pitchFamily="66" charset="0"/>
              </a:rPr>
              <a:t>" or "acting," and rhetoric has </a:t>
            </a:r>
            <a:r>
              <a:rPr lang="en-US" dirty="0" smtClean="0">
                <a:solidFill>
                  <a:srgbClr val="000000"/>
                </a:solidFill>
                <a:latin typeface="Tulisan Tangan 74" panose="03000502040600000004" pitchFamily="66" charset="0"/>
              </a:rPr>
              <a:t>borrowed </a:t>
            </a:r>
            <a:r>
              <a:rPr lang="en-US" dirty="0">
                <a:solidFill>
                  <a:srgbClr val="000000"/>
                </a:solidFill>
                <a:latin typeface="Tulisan Tangan 74" panose="03000502040600000004" pitchFamily="66" charset="0"/>
              </a:rPr>
              <a:t>from that art a studied attention to vocal training and to the use of gestures</a:t>
            </a:r>
            <a:r>
              <a:rPr lang="en-US" dirty="0" smtClean="0">
                <a:solidFill>
                  <a:srgbClr val="000000"/>
                </a:solidFill>
                <a:latin typeface="Tulisan Tangan 74" panose="03000502040600000004" pitchFamily="66" charset="0"/>
              </a:rPr>
              <a:t>.</a:t>
            </a:r>
          </a:p>
          <a:p>
            <a:endParaRPr lang="en-US" dirty="0">
              <a:solidFill>
                <a:srgbClr val="000000"/>
              </a:solidFill>
              <a:latin typeface="Tulisan Tangan 74" panose="03000502040600000004" pitchFamily="66" charset="0"/>
            </a:endParaRPr>
          </a:p>
          <a:p>
            <a:r>
              <a:rPr lang="en-US" dirty="0">
                <a:latin typeface="Tulisan Tangan 74" panose="03000502040600000004" pitchFamily="66" charset="0"/>
              </a:rPr>
              <a:t>Delivery originally referred to oral rhetoric at use in a public context, but can be viewed more broadly as that aspect of rhetoric that concerns the public presentation of discourse, oral or written. In either case Delivery obviously has much to do with how one establishes </a:t>
            </a:r>
            <a:r>
              <a:rPr lang="en-US" dirty="0">
                <a:latin typeface="Tulisan Tangan 74" panose="03000502040600000004" pitchFamily="66" charset="0"/>
                <a:hlinkClick r:id="rId4"/>
              </a:rPr>
              <a:t>ethos</a:t>
            </a:r>
            <a:r>
              <a:rPr lang="en-US" dirty="0">
                <a:latin typeface="Tulisan Tangan 74" panose="03000502040600000004" pitchFamily="66" charset="0"/>
              </a:rPr>
              <a:t> and appeals through </a:t>
            </a:r>
            <a:r>
              <a:rPr lang="en-US" dirty="0">
                <a:latin typeface="Tulisan Tangan 74" panose="03000502040600000004" pitchFamily="66" charset="0"/>
                <a:hlinkClick r:id="rId5"/>
              </a:rPr>
              <a:t>pathos</a:t>
            </a:r>
            <a:r>
              <a:rPr lang="en-US" dirty="0">
                <a:latin typeface="Tulisan Tangan 74" panose="03000502040600000004" pitchFamily="66" charset="0"/>
              </a:rPr>
              <a:t>, and in this sense is complementary to Invention, which is more strictly </a:t>
            </a:r>
            <a:r>
              <a:rPr lang="en-US" dirty="0" smtClean="0">
                <a:latin typeface="Tulisan Tangan 74" panose="03000502040600000004" pitchFamily="66" charset="0"/>
              </a:rPr>
              <a:t>concerned with </a:t>
            </a:r>
            <a:r>
              <a:rPr lang="en-US" dirty="0" smtClean="0">
                <a:latin typeface="Tulisan Tangan 74" panose="03000502040600000004" pitchFamily="66" charset="0"/>
                <a:hlinkClick r:id="rId6"/>
              </a:rPr>
              <a:t>logos</a:t>
            </a:r>
            <a:r>
              <a:rPr lang="en-US" dirty="0" smtClean="0">
                <a:latin typeface="Tulisan Tangan 74" panose="03000502040600000004" pitchFamily="66" charset="0"/>
              </a:rPr>
              <a:t>.</a:t>
            </a:r>
          </a:p>
          <a:p>
            <a:endParaRPr lang="en-US" dirty="0">
              <a:latin typeface="Tulisan Tangan 74" panose="03000502040600000004" pitchFamily="66" charset="0"/>
            </a:endParaRPr>
          </a:p>
          <a:p>
            <a:endParaRPr lang="en-US" dirty="0">
              <a:latin typeface="Tulisan Tangan 74" panose="03000502040600000004" pitchFamily="66" charset="0"/>
            </a:endParaRPr>
          </a:p>
        </p:txBody>
      </p:sp>
      <p:sp>
        <p:nvSpPr>
          <p:cNvPr id="5" name="Rectangle 2"/>
          <p:cNvSpPr>
            <a:spLocks noChangeArrowheads="1"/>
          </p:cNvSpPr>
          <p:nvPr/>
        </p:nvSpPr>
        <p:spPr bwMode="auto">
          <a:xfrm>
            <a:off x="1188720" y="4175556"/>
            <a:ext cx="1051560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Tulisan Tangan 74" panose="03000502040600000004" pitchFamily="66" charset="0"/>
              </a:rPr>
              <a:t>Sample Rhetorical Analysis: </a:t>
            </a:r>
            <a:r>
              <a:rPr lang="en-US" altLang="en-US" b="1" u="sng" dirty="0">
                <a:latin typeface="Tulisan Tangan 74" panose="03000502040600000004" pitchFamily="66" charset="0"/>
              </a:rPr>
              <a:t>DELIVERY</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latin typeface="Tulisan Tangan 74" panose="03000502040600000004" pitchFamily="66" charset="0"/>
              </a:rPr>
              <a:t>Winston Churchill could never have stirred the British public as he did were it not for the grave, serious, and controlled tone of voice that he employed in his radio speeches. His faith in the allied powers rang out in stentorian cadences that by their very vibrations instilled belief in the masses. </a:t>
            </a:r>
            <a:r>
              <a:rPr lang="en-US" altLang="en-US" dirty="0">
                <a:latin typeface="Tulisan Tangan 74" panose="03000502040600000004" pitchFamily="66" charset="0"/>
              </a:rPr>
              <a:t>His message was often </a:t>
            </a:r>
            <a:r>
              <a:rPr lang="en-US" altLang="en-US" dirty="0" smtClean="0">
                <a:latin typeface="Tulisan Tangan 74" panose="03000502040600000004" pitchFamily="66" charset="0"/>
              </a:rPr>
              <a:t>cliché, </a:t>
            </a:r>
            <a:r>
              <a:rPr lang="en-US" altLang="en-US" dirty="0">
                <a:latin typeface="Tulisan Tangan 74" panose="03000502040600000004" pitchFamily="66" charset="0"/>
              </a:rPr>
              <a:t>but his delivery was never anything but spell-binding. </a:t>
            </a:r>
            <a:r>
              <a:rPr lang="en-US" altLang="en-US" dirty="0">
                <a:latin typeface="Tulisan Tangan 74" panose="03000502040600000004" pitchFamily="66" charset="0"/>
              </a:rPr>
              <a:t>Had he had a feeble voice, perhaps Germany would have fared better. </a:t>
            </a:r>
          </a:p>
        </p:txBody>
      </p:sp>
    </p:spTree>
    <p:extLst>
      <p:ext uri="{BB962C8B-B14F-4D97-AF65-F5344CB8AC3E}">
        <p14:creationId xmlns:p14="http://schemas.microsoft.com/office/powerpoint/2010/main" val="152700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Aristotle’s Rhetorical Triangle</a:t>
            </a:r>
            <a:endParaRPr lang="en-US" dirty="0"/>
          </a:p>
        </p:txBody>
      </p:sp>
      <p:sp>
        <p:nvSpPr>
          <p:cNvPr id="4" name="Isosceles Triangle 3"/>
          <p:cNvSpPr/>
          <p:nvPr/>
        </p:nvSpPr>
        <p:spPr>
          <a:xfrm>
            <a:off x="3047354" y="2209800"/>
            <a:ext cx="4855673" cy="401155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Isosceles Triangle 4"/>
          <p:cNvSpPr/>
          <p:nvPr/>
        </p:nvSpPr>
        <p:spPr>
          <a:xfrm rot="18003127">
            <a:off x="3433161" y="2563845"/>
            <a:ext cx="3431700" cy="2894911"/>
          </a:xfrm>
          <a:prstGeom prst="triangle">
            <a:avLst>
              <a:gd name="adj" fmla="val 50662"/>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03744" y="1396320"/>
            <a:ext cx="2920479" cy="923330"/>
          </a:xfrm>
          <a:prstGeom prst="rect">
            <a:avLst/>
          </a:prstGeom>
          <a:noFill/>
        </p:spPr>
        <p:txBody>
          <a:bodyPr wrap="none" lIns="91440" tIns="45720" rIns="91440" bIns="45720">
            <a:spAutoFit/>
          </a:bodyPr>
          <a:lstStyle/>
          <a:p>
            <a:pPr algn="ctr"/>
            <a:r>
              <a:rPr lang="en-U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Message</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9" name="Rectangle 8"/>
          <p:cNvSpPr/>
          <p:nvPr/>
        </p:nvSpPr>
        <p:spPr>
          <a:xfrm>
            <a:off x="8022771" y="5497763"/>
            <a:ext cx="3119765" cy="923330"/>
          </a:xfrm>
          <a:prstGeom prst="rect">
            <a:avLst/>
          </a:prstGeom>
          <a:noFill/>
        </p:spPr>
        <p:txBody>
          <a:bodyPr wrap="none" lIns="91440" tIns="45720" rIns="91440" bIns="45720">
            <a:spAutoFit/>
          </a:bodyPr>
          <a:lstStyle/>
          <a:p>
            <a:pPr algn="ctr"/>
            <a:r>
              <a:rPr lang="en-U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Audience</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10" name="Rectangle 9"/>
          <p:cNvSpPr/>
          <p:nvPr/>
        </p:nvSpPr>
        <p:spPr>
          <a:xfrm>
            <a:off x="420013" y="5487355"/>
            <a:ext cx="2747868" cy="923330"/>
          </a:xfrm>
          <a:prstGeom prst="rect">
            <a:avLst/>
          </a:prstGeom>
          <a:noFill/>
        </p:spPr>
        <p:txBody>
          <a:bodyPr wrap="none" lIns="91440" tIns="45720" rIns="91440" bIns="45720">
            <a:spAutoFit/>
          </a:bodyPr>
          <a:lstStyle/>
          <a:p>
            <a:pPr algn="ctr"/>
            <a:r>
              <a:rPr lang="en-US" sz="5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Speaker</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7" name="TextBox 6"/>
          <p:cNvSpPr txBox="1"/>
          <p:nvPr/>
        </p:nvSpPr>
        <p:spPr>
          <a:xfrm>
            <a:off x="4993329" y="2754683"/>
            <a:ext cx="963725" cy="369332"/>
          </a:xfrm>
          <a:prstGeom prst="rect">
            <a:avLst/>
          </a:prstGeom>
          <a:noFill/>
        </p:spPr>
        <p:txBody>
          <a:bodyPr wrap="none" rtlCol="0">
            <a:spAutoFit/>
          </a:bodyPr>
          <a:lstStyle/>
          <a:p>
            <a:r>
              <a:rPr lang="en-US" dirty="0" smtClean="0">
                <a:solidFill>
                  <a:schemeClr val="bg1"/>
                </a:solidFill>
              </a:rPr>
              <a:t>LOGOS</a:t>
            </a:r>
            <a:endParaRPr lang="en-US" dirty="0">
              <a:solidFill>
                <a:schemeClr val="bg1"/>
              </a:solidFill>
            </a:endParaRPr>
          </a:p>
        </p:txBody>
      </p:sp>
      <p:sp>
        <p:nvSpPr>
          <p:cNvPr id="12" name="TextBox 11"/>
          <p:cNvSpPr txBox="1"/>
          <p:nvPr/>
        </p:nvSpPr>
        <p:spPr>
          <a:xfrm>
            <a:off x="6357308" y="5884888"/>
            <a:ext cx="1045094" cy="369332"/>
          </a:xfrm>
          <a:prstGeom prst="rect">
            <a:avLst/>
          </a:prstGeom>
          <a:noFill/>
        </p:spPr>
        <p:txBody>
          <a:bodyPr wrap="none" rtlCol="0">
            <a:spAutoFit/>
          </a:bodyPr>
          <a:lstStyle/>
          <a:p>
            <a:r>
              <a:rPr lang="en-US" dirty="0" smtClean="0">
                <a:solidFill>
                  <a:schemeClr val="bg1"/>
                </a:solidFill>
              </a:rPr>
              <a:t>PATHOS</a:t>
            </a:r>
            <a:endParaRPr lang="en-US" dirty="0">
              <a:solidFill>
                <a:schemeClr val="bg1"/>
              </a:solidFill>
            </a:endParaRPr>
          </a:p>
        </p:txBody>
      </p:sp>
      <p:sp>
        <p:nvSpPr>
          <p:cNvPr id="15" name="TextBox 14"/>
          <p:cNvSpPr txBox="1"/>
          <p:nvPr/>
        </p:nvSpPr>
        <p:spPr>
          <a:xfrm>
            <a:off x="3317007" y="5852025"/>
            <a:ext cx="926857" cy="369332"/>
          </a:xfrm>
          <a:prstGeom prst="rect">
            <a:avLst/>
          </a:prstGeom>
          <a:noFill/>
        </p:spPr>
        <p:txBody>
          <a:bodyPr wrap="none" rtlCol="0">
            <a:spAutoFit/>
          </a:bodyPr>
          <a:lstStyle/>
          <a:p>
            <a:r>
              <a:rPr lang="en-US" dirty="0" smtClean="0">
                <a:solidFill>
                  <a:schemeClr val="bg1"/>
                </a:solidFill>
              </a:rPr>
              <a:t>ETHOS</a:t>
            </a:r>
            <a:endParaRPr lang="en-US" dirty="0">
              <a:solidFill>
                <a:schemeClr val="bg1"/>
              </a:solidFill>
            </a:endParaRPr>
          </a:p>
        </p:txBody>
      </p:sp>
      <p:sp>
        <p:nvSpPr>
          <p:cNvPr id="16" name="TextBox 15"/>
          <p:cNvSpPr txBox="1"/>
          <p:nvPr/>
        </p:nvSpPr>
        <p:spPr>
          <a:xfrm>
            <a:off x="3285574" y="3078659"/>
            <a:ext cx="696537" cy="369332"/>
          </a:xfrm>
          <a:prstGeom prst="rect">
            <a:avLst/>
          </a:prstGeom>
          <a:noFill/>
        </p:spPr>
        <p:txBody>
          <a:bodyPr wrap="none" rtlCol="0">
            <a:spAutoFit/>
          </a:bodyPr>
          <a:lstStyle/>
          <a:p>
            <a:r>
              <a:rPr lang="en-US" dirty="0" smtClean="0"/>
              <a:t>Tone</a:t>
            </a:r>
            <a:endParaRPr lang="en-US" dirty="0"/>
          </a:p>
        </p:txBody>
      </p:sp>
      <p:sp>
        <p:nvSpPr>
          <p:cNvPr id="17" name="TextBox 16"/>
          <p:cNvSpPr txBox="1"/>
          <p:nvPr/>
        </p:nvSpPr>
        <p:spPr>
          <a:xfrm>
            <a:off x="7313306" y="3069014"/>
            <a:ext cx="702436" cy="369332"/>
          </a:xfrm>
          <a:prstGeom prst="rect">
            <a:avLst/>
          </a:prstGeom>
          <a:noFill/>
        </p:spPr>
        <p:txBody>
          <a:bodyPr wrap="none" rtlCol="0">
            <a:spAutoFit/>
          </a:bodyPr>
          <a:lstStyle/>
          <a:p>
            <a:r>
              <a:rPr lang="en-US" dirty="0" smtClean="0"/>
              <a:t>Style</a:t>
            </a:r>
            <a:endParaRPr lang="en-US" dirty="0"/>
          </a:p>
        </p:txBody>
      </p:sp>
      <p:sp>
        <p:nvSpPr>
          <p:cNvPr id="18" name="TextBox 17"/>
          <p:cNvSpPr txBox="1"/>
          <p:nvPr/>
        </p:nvSpPr>
        <p:spPr>
          <a:xfrm>
            <a:off x="4003744" y="6249335"/>
            <a:ext cx="3311484" cy="369332"/>
          </a:xfrm>
          <a:prstGeom prst="rect">
            <a:avLst/>
          </a:prstGeom>
          <a:noFill/>
        </p:spPr>
        <p:txBody>
          <a:bodyPr wrap="none" rtlCol="0">
            <a:spAutoFit/>
          </a:bodyPr>
          <a:lstStyle/>
          <a:p>
            <a:r>
              <a:rPr lang="en-US" dirty="0" smtClean="0"/>
              <a:t>Purpose/Rhetorical Situation </a:t>
            </a:r>
            <a:endParaRPr lang="en-US"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Rhetorical Triangle</a:t>
            </a:r>
            <a:endParaRPr lang="en-US" dirty="0"/>
          </a:p>
        </p:txBody>
      </p:sp>
      <p:sp>
        <p:nvSpPr>
          <p:cNvPr id="3" name="Content Placeholder 2"/>
          <p:cNvSpPr>
            <a:spLocks noGrp="1"/>
          </p:cNvSpPr>
          <p:nvPr>
            <p:ph idx="1"/>
          </p:nvPr>
        </p:nvSpPr>
        <p:spPr>
          <a:xfrm>
            <a:off x="1104900" y="1338943"/>
            <a:ext cx="9982200" cy="5236028"/>
          </a:xfrm>
        </p:spPr>
        <p:txBody>
          <a:bodyPr>
            <a:normAutofit fontScale="92500" lnSpcReduction="10000"/>
          </a:bodyPr>
          <a:lstStyle/>
          <a:p>
            <a:r>
              <a:rPr lang="en-US" sz="1800" dirty="0">
                <a:latin typeface="Andalus" panose="02020603050405020304" pitchFamily="18" charset="-78"/>
                <a:cs typeface="Andalus" panose="02020603050405020304" pitchFamily="18" charset="-78"/>
              </a:rPr>
              <a:t>Aristotle believed that from the world around them, speakers could observe how communication happens and use that understanding to develop sound and convincing arguments. In order to do that, speakers needed to look at three elements, graphically represented by what we now call the rhetorical triangle</a:t>
            </a:r>
            <a:r>
              <a:rPr lang="en-US" sz="1800" dirty="0" smtClean="0">
                <a:latin typeface="Andalus" panose="02020603050405020304" pitchFamily="18" charset="-78"/>
                <a:cs typeface="Andalus" panose="02020603050405020304" pitchFamily="18" charset="-78"/>
              </a:rPr>
              <a:t>:</a:t>
            </a:r>
          </a:p>
          <a:p>
            <a:r>
              <a:rPr lang="en-US" dirty="0">
                <a:latin typeface="GrilledCheese BTN Toasted" panose="020B0904060402040206" pitchFamily="34" charset="0"/>
              </a:rPr>
              <a:t>Speaker-</a:t>
            </a:r>
            <a:r>
              <a:rPr lang="en-US" sz="1800" dirty="0">
                <a:latin typeface="Andalus" panose="02020603050405020304" pitchFamily="18" charset="-78"/>
                <a:cs typeface="Andalus" panose="02020603050405020304" pitchFamily="18" charset="-78"/>
              </a:rPr>
              <a:t>Aristotle said that when a </a:t>
            </a:r>
            <a:r>
              <a:rPr lang="en-US" sz="1800" u="sng" dirty="0" err="1">
                <a:latin typeface="Andalus" panose="02020603050405020304" pitchFamily="18" charset="-78"/>
                <a:cs typeface="Andalus" panose="02020603050405020304" pitchFamily="18" charset="-78"/>
              </a:rPr>
              <a:t>rhetor</a:t>
            </a:r>
            <a:r>
              <a:rPr lang="en-US" sz="1800" dirty="0">
                <a:latin typeface="Andalus" panose="02020603050405020304" pitchFamily="18" charset="-78"/>
                <a:cs typeface="Andalus" panose="02020603050405020304" pitchFamily="18" charset="-78"/>
              </a:rPr>
              <a:t> or speaker begins to consider how to compose a speech— that is, begins the process of </a:t>
            </a:r>
            <a:r>
              <a:rPr lang="en-US" sz="1800" b="1" dirty="0">
                <a:latin typeface="Andalus" panose="02020603050405020304" pitchFamily="18" charset="-78"/>
                <a:cs typeface="Andalus" panose="02020603050405020304" pitchFamily="18" charset="-78"/>
              </a:rPr>
              <a:t>invention</a:t>
            </a:r>
            <a:r>
              <a:rPr lang="en-US" sz="1800" dirty="0">
                <a:latin typeface="Andalus" panose="02020603050405020304" pitchFamily="18" charset="-78"/>
                <a:cs typeface="Andalus" panose="02020603050405020304" pitchFamily="18" charset="-78"/>
              </a:rPr>
              <a:t>—the speaker must take into account three elements: the subject, the audience, and the speaker. The three elements are connected and interdependent; hence, the triangle. </a:t>
            </a:r>
            <a:endParaRPr lang="en-US" sz="1800" dirty="0" smtClean="0">
              <a:latin typeface="Andalus" panose="02020603050405020304" pitchFamily="18" charset="-78"/>
              <a:cs typeface="Andalus" panose="02020603050405020304" pitchFamily="18" charset="-78"/>
            </a:endParaRPr>
          </a:p>
          <a:p>
            <a:r>
              <a:rPr lang="en-US" sz="1800" dirty="0">
                <a:latin typeface="Andalus" panose="02020603050405020304" pitchFamily="18" charset="-78"/>
                <a:cs typeface="Andalus" panose="02020603050405020304" pitchFamily="18" charset="-78"/>
              </a:rPr>
              <a:t>Considering the </a:t>
            </a:r>
            <a:r>
              <a:rPr lang="en-US" sz="2400" dirty="0">
                <a:latin typeface="GrilledCheese BTN Toasted" panose="020B0904060402040206" pitchFamily="34" charset="0"/>
              </a:rPr>
              <a:t>subject</a:t>
            </a:r>
            <a:r>
              <a:rPr lang="en-US" sz="1800" dirty="0"/>
              <a:t> </a:t>
            </a:r>
            <a:r>
              <a:rPr lang="en-US" sz="1800" dirty="0">
                <a:latin typeface="Andalus" panose="02020603050405020304" pitchFamily="18" charset="-78"/>
                <a:cs typeface="Andalus" panose="02020603050405020304" pitchFamily="18" charset="-78"/>
              </a:rPr>
              <a:t>means that the writer/speaker evaluates what he or she knows already and needs to know, investigates perspectives, and determines kinds of evidence or proofs that seem most useful. Students are often taught how to conduct research into a subject and how to support claims with appropriate evidence, and it is the subject point of the triangle that students are most aware of and feel most confident about. But, as Aristotle shows, knowing a subject—the theme of a novel, literary or rhetorical terms, reasons for the Civil War—is only one facet of composing</a:t>
            </a:r>
            <a:r>
              <a:rPr lang="en-US" sz="1800" dirty="0" smtClean="0">
                <a:latin typeface="Andalus" panose="02020603050405020304" pitchFamily="18" charset="-78"/>
                <a:cs typeface="Andalus" panose="02020603050405020304" pitchFamily="18" charset="-78"/>
              </a:rPr>
              <a:t>.</a:t>
            </a:r>
          </a:p>
          <a:p>
            <a:r>
              <a:rPr lang="en-US" sz="1800" dirty="0">
                <a:latin typeface="Andalus" panose="02020603050405020304" pitchFamily="18" charset="-78"/>
                <a:cs typeface="Andalus" panose="02020603050405020304" pitchFamily="18" charset="-78"/>
              </a:rPr>
              <a:t>Considering the </a:t>
            </a:r>
            <a:r>
              <a:rPr lang="en-US" sz="2400" dirty="0">
                <a:latin typeface="GrilledCheese BTN Toasted" panose="020B0904060402040206" pitchFamily="34" charset="0"/>
                <a:cs typeface="Andalus" panose="02020603050405020304" pitchFamily="18" charset="-78"/>
              </a:rPr>
              <a:t>audience</a:t>
            </a:r>
            <a:r>
              <a:rPr lang="en-US" sz="2400" dirty="0">
                <a:latin typeface="Andalus" panose="02020603050405020304" pitchFamily="18" charset="-78"/>
                <a:cs typeface="Andalus" panose="02020603050405020304" pitchFamily="18" charset="-78"/>
              </a:rPr>
              <a:t> </a:t>
            </a:r>
            <a:r>
              <a:rPr lang="en-US" sz="1800" dirty="0">
                <a:latin typeface="Andalus" panose="02020603050405020304" pitchFamily="18" charset="-78"/>
                <a:cs typeface="Andalus" panose="02020603050405020304" pitchFamily="18" charset="-78"/>
              </a:rPr>
              <a:t>means speculating about the reader’s expectations, knowledge, and disposition with regard to the subject writers explore. When students respond to an assignment given by a teacher, they have the advantage of knowing a bit of what their audience expects from them because it is often spelled out. </a:t>
            </a:r>
            <a:r>
              <a:rPr lang="en-US" sz="1800" dirty="0" smtClean="0">
                <a:latin typeface="Andalus" panose="02020603050405020304" pitchFamily="18" charset="-78"/>
                <a:cs typeface="Andalus" panose="02020603050405020304" pitchFamily="18" charset="-78"/>
              </a:rPr>
              <a:t>Instructions suggest </a:t>
            </a:r>
            <a:r>
              <a:rPr lang="en-US" sz="1800" dirty="0">
                <a:latin typeface="Andalus" panose="02020603050405020304" pitchFamily="18" charset="-78"/>
                <a:cs typeface="Andalus" panose="02020603050405020304" pitchFamily="18" charset="-78"/>
              </a:rPr>
              <a:t>to a student writer what the reader expects and will look for; in fact, pointing out directly the rhetoric of assignments we make as teachers is a good way to develop students’ rhetorical understanding. When there is no assignment, writers imagine their readers, and if they follow Aristotle’s definition, they will use their own experience and observation to help them decide on how to communicate with readers</a:t>
            </a:r>
          </a:p>
        </p:txBody>
      </p:sp>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Art of Appeals: Ethos, Pathos, Logos</a:t>
            </a:r>
            <a:endParaRPr lang="en-US" dirty="0"/>
          </a:p>
        </p:txBody>
      </p:sp>
      <p:sp>
        <p:nvSpPr>
          <p:cNvPr id="3" name="Content Placeholder 2"/>
          <p:cNvSpPr>
            <a:spLocks noGrp="1"/>
          </p:cNvSpPr>
          <p:nvPr>
            <p:ph sz="half" idx="1"/>
          </p:nvPr>
        </p:nvSpPr>
        <p:spPr>
          <a:xfrm>
            <a:off x="1104900" y="1600200"/>
            <a:ext cx="10107386" cy="859971"/>
          </a:xfrm>
        </p:spPr>
        <p:txBody>
          <a:bodyPr>
            <a:normAutofit lnSpcReduction="10000"/>
          </a:bodyPr>
          <a:lstStyle/>
          <a:p>
            <a:pPr marL="0" indent="0">
              <a:buNone/>
            </a:pPr>
            <a:r>
              <a:rPr lang="en-US" dirty="0" smtClean="0">
                <a:latin typeface="Andalus" panose="02020603050405020304" pitchFamily="18" charset="-78"/>
                <a:cs typeface="Andalus" panose="02020603050405020304" pitchFamily="18" charset="-78"/>
              </a:rPr>
              <a:t>In </a:t>
            </a:r>
            <a:r>
              <a:rPr lang="en-US" dirty="0">
                <a:latin typeface="Andalus" panose="02020603050405020304" pitchFamily="18" charset="-78"/>
                <a:cs typeface="Andalus" panose="02020603050405020304" pitchFamily="18" charset="-78"/>
              </a:rPr>
              <a:t>order to </a:t>
            </a:r>
            <a:r>
              <a:rPr lang="en-US" dirty="0" smtClean="0">
                <a:latin typeface="Andalus" panose="02020603050405020304" pitchFamily="18" charset="-78"/>
                <a:cs typeface="Andalus" panose="02020603050405020304" pitchFamily="18" charset="-78"/>
              </a:rPr>
              <a:t>create the </a:t>
            </a:r>
            <a:r>
              <a:rPr lang="en-US" dirty="0">
                <a:latin typeface="Andalus" panose="02020603050405020304" pitchFamily="18" charset="-78"/>
                <a:cs typeface="Andalus" panose="02020603050405020304" pitchFamily="18" charset="-78"/>
              </a:rPr>
              <a:t>rhetorical </a:t>
            </a:r>
            <a:r>
              <a:rPr lang="en-US" u="sng" dirty="0">
                <a:latin typeface="Andalus" panose="02020603050405020304" pitchFamily="18" charset="-78"/>
                <a:cs typeface="Andalus" panose="02020603050405020304" pitchFamily="18" charset="-78"/>
              </a:rPr>
              <a:t>relationship</a:t>
            </a:r>
            <a:r>
              <a:rPr lang="en-US" dirty="0">
                <a:latin typeface="Andalus" panose="02020603050405020304" pitchFamily="18" charset="-78"/>
                <a:cs typeface="Andalus" panose="02020603050405020304" pitchFamily="18" charset="-78"/>
              </a:rPr>
              <a:t>—speakers to hearers, hearers to subjects, speakers to subjects—most successful, writers use what Aristotle and his descendants called the appeals: logos, ethos, and pathos</a:t>
            </a:r>
            <a:endParaRPr lang="en-US" dirty="0">
              <a:latin typeface="Andalus" panose="02020603050405020304" pitchFamily="18" charset="-78"/>
              <a:cs typeface="Andalus" panose="02020603050405020304" pitchFamily="18" charset="-78"/>
            </a:endParaRPr>
          </a:p>
        </p:txBody>
      </p:sp>
      <p:sp>
        <p:nvSpPr>
          <p:cNvPr id="6" name="Content Placeholder 2"/>
          <p:cNvSpPr>
            <a:spLocks noGrp="1"/>
          </p:cNvSpPr>
          <p:nvPr>
            <p:ph sz="half" idx="1"/>
          </p:nvPr>
        </p:nvSpPr>
        <p:spPr>
          <a:xfrm>
            <a:off x="1041548" y="2677886"/>
            <a:ext cx="10107386" cy="1436914"/>
          </a:xfrm>
        </p:spPr>
        <p:txBody>
          <a:bodyPr>
            <a:normAutofit fontScale="85000" lnSpcReduction="10000"/>
          </a:bodyPr>
          <a:lstStyle/>
          <a:p>
            <a:pPr marL="0" indent="0">
              <a:buNone/>
            </a:pPr>
            <a:r>
              <a:rPr lang="en-US" dirty="0" smtClean="0">
                <a:latin typeface="GrilledCheese BTN Toasted" panose="020B0904060402040206" pitchFamily="34" charset="0"/>
                <a:cs typeface="Andalus" panose="02020603050405020304" pitchFamily="18" charset="-78"/>
              </a:rPr>
              <a:t>Ethos: </a:t>
            </a:r>
            <a:r>
              <a:rPr lang="en-US" dirty="0" smtClean="0">
                <a:latin typeface="Andalus" panose="02020603050405020304" pitchFamily="18" charset="-78"/>
                <a:cs typeface="Andalus" panose="02020603050405020304" pitchFamily="18" charset="-78"/>
              </a:rPr>
              <a:t>Writers use ethos when they demonstrate that they are credible, good-willed, and knowledgeable about their subjects, and when they connect their thinking to readers’ own ethical or moral beliefs. Quintilian, a Roman rhetorician and theorist, wrote that the speaker should be the “good man speaking well.” This emphasis </a:t>
            </a:r>
            <a:r>
              <a:rPr lang="en-US" b="1" dirty="0" smtClean="0">
                <a:latin typeface="Andalus" panose="02020603050405020304" pitchFamily="18" charset="-78"/>
                <a:cs typeface="Andalus" panose="02020603050405020304" pitchFamily="18" charset="-78"/>
              </a:rPr>
              <a:t>on good character meant that audiences and speakers could assume the best intentions and the most thoughtful search for truths about an issue</a:t>
            </a:r>
            <a:r>
              <a:rPr lang="en-US" dirty="0" smtClean="0">
                <a:latin typeface="Andalus" panose="02020603050405020304" pitchFamily="18" charset="-78"/>
                <a:cs typeface="Andalus" panose="02020603050405020304" pitchFamily="18" charset="-78"/>
              </a:rPr>
              <a:t>. Students’ use of </a:t>
            </a:r>
            <a:r>
              <a:rPr lang="en-US" b="1" dirty="0" smtClean="0">
                <a:latin typeface="Andalus" panose="02020603050405020304" pitchFamily="18" charset="-78"/>
                <a:cs typeface="Andalus" panose="02020603050405020304" pitchFamily="18" charset="-78"/>
              </a:rPr>
              <a:t>research and quotation</a:t>
            </a:r>
            <a:r>
              <a:rPr lang="en-US" dirty="0" smtClean="0">
                <a:latin typeface="Andalus" panose="02020603050405020304" pitchFamily="18" charset="-78"/>
                <a:cs typeface="Andalus" panose="02020603050405020304" pitchFamily="18" charset="-78"/>
              </a:rPr>
              <a:t>s is often as much an ethical as a logical appeal, demonstrating to their teachers that their character is thoughtful, meticulous, and hardworking. </a:t>
            </a:r>
            <a:endParaRPr lang="en-US" dirty="0">
              <a:latin typeface="Andalus" panose="02020603050405020304" pitchFamily="18" charset="-78"/>
              <a:cs typeface="Andalus" panose="02020603050405020304" pitchFamily="18" charset="-78"/>
            </a:endParaRPr>
          </a:p>
        </p:txBody>
      </p:sp>
      <p:sp>
        <p:nvSpPr>
          <p:cNvPr id="7" name="Content Placeholder 2"/>
          <p:cNvSpPr>
            <a:spLocks noGrp="1"/>
          </p:cNvSpPr>
          <p:nvPr>
            <p:ph sz="half" idx="1"/>
          </p:nvPr>
        </p:nvSpPr>
        <p:spPr>
          <a:xfrm>
            <a:off x="1041548" y="4114800"/>
            <a:ext cx="10107386" cy="1436914"/>
          </a:xfrm>
        </p:spPr>
        <p:txBody>
          <a:bodyPr>
            <a:normAutofit fontScale="85000" lnSpcReduction="20000"/>
          </a:bodyPr>
          <a:lstStyle/>
          <a:p>
            <a:pPr marL="0" indent="0">
              <a:buNone/>
            </a:pPr>
            <a:r>
              <a:rPr lang="en-US" dirty="0" smtClean="0">
                <a:latin typeface="GrilledCheese BTN Toasted" panose="020B0904060402040206" pitchFamily="34" charset="0"/>
                <a:cs typeface="Andalus" panose="02020603050405020304" pitchFamily="18" charset="-78"/>
              </a:rPr>
              <a:t>Pathos: </a:t>
            </a:r>
            <a:r>
              <a:rPr lang="en-US" dirty="0">
                <a:latin typeface="Andalus" panose="02020603050405020304" pitchFamily="18" charset="-78"/>
                <a:cs typeface="Andalus" panose="02020603050405020304" pitchFamily="18" charset="-78"/>
              </a:rPr>
              <a:t>When writers draw on the </a:t>
            </a:r>
            <a:r>
              <a:rPr lang="en-US" b="1" dirty="0">
                <a:latin typeface="Andalus" panose="02020603050405020304" pitchFamily="18" charset="-78"/>
                <a:cs typeface="Andalus" panose="02020603050405020304" pitchFamily="18" charset="-78"/>
              </a:rPr>
              <a:t>emotions and interests </a:t>
            </a:r>
            <a:r>
              <a:rPr lang="en-US" dirty="0">
                <a:latin typeface="Andalus" panose="02020603050405020304" pitchFamily="18" charset="-78"/>
                <a:cs typeface="Andalus" panose="02020603050405020304" pitchFamily="18" charset="-78"/>
              </a:rPr>
              <a:t>of readers, and highlight them, they use pathos, the most </a:t>
            </a:r>
            <a:r>
              <a:rPr lang="en-US" b="1" dirty="0">
                <a:latin typeface="Andalus" panose="02020603050405020304" pitchFamily="18" charset="-78"/>
                <a:cs typeface="Andalus" panose="02020603050405020304" pitchFamily="18" charset="-78"/>
              </a:rPr>
              <a:t>powerful appeal </a:t>
            </a:r>
            <a:r>
              <a:rPr lang="en-US" dirty="0">
                <a:latin typeface="Andalus" panose="02020603050405020304" pitchFamily="18" charset="-78"/>
                <a:cs typeface="Andalus" panose="02020603050405020304" pitchFamily="18" charset="-78"/>
              </a:rPr>
              <a:t>and the most immediate—hence its dominance in advertisements. Students foreground this appeal when they use personal stories or observations, sometimes even within the context of analytical writing, where it can work dramatically well to provoke readers’ sympathetic reaction. Figurative language is often used by writers to heighten the emotional connections readers make to the subject. Emily Dickinson’s poem that begins with the metaphor “My life had stood—a loaded gun,” for example, provokes readers’ reactions of fear or dread as they begin to read. </a:t>
            </a:r>
            <a:endParaRPr lang="en-US" dirty="0">
              <a:latin typeface="Andalus" panose="02020603050405020304" pitchFamily="18" charset="-78"/>
              <a:cs typeface="Andalus" panose="02020603050405020304" pitchFamily="18" charset="-78"/>
            </a:endParaRPr>
          </a:p>
        </p:txBody>
      </p:sp>
      <p:sp>
        <p:nvSpPr>
          <p:cNvPr id="8" name="Content Placeholder 2"/>
          <p:cNvSpPr>
            <a:spLocks noGrp="1"/>
          </p:cNvSpPr>
          <p:nvPr>
            <p:ph sz="half" idx="1"/>
          </p:nvPr>
        </p:nvSpPr>
        <p:spPr>
          <a:xfrm>
            <a:off x="1041548" y="5551714"/>
            <a:ext cx="10107386" cy="1436914"/>
          </a:xfrm>
        </p:spPr>
        <p:txBody>
          <a:bodyPr>
            <a:normAutofit/>
          </a:bodyPr>
          <a:lstStyle/>
          <a:p>
            <a:pPr marL="0" indent="0">
              <a:buNone/>
            </a:pPr>
            <a:r>
              <a:rPr lang="en-US" dirty="0" smtClean="0">
                <a:latin typeface="GrilledCheese BTN Toasted" panose="020B0904060402040206" pitchFamily="34" charset="0"/>
                <a:cs typeface="Andalus" panose="02020603050405020304" pitchFamily="18" charset="-78"/>
              </a:rPr>
              <a:t>Logos: </a:t>
            </a:r>
            <a:r>
              <a:rPr lang="en-US" sz="1600" dirty="0" smtClean="0">
                <a:latin typeface="Andalus" panose="02020603050405020304" pitchFamily="18" charset="-78"/>
                <a:cs typeface="Andalus" panose="02020603050405020304" pitchFamily="18" charset="-78"/>
              </a:rPr>
              <a:t>Writers appeal </a:t>
            </a:r>
            <a:r>
              <a:rPr lang="en-US" sz="1600" dirty="0">
                <a:latin typeface="Andalus" panose="02020603050405020304" pitchFamily="18" charset="-78"/>
                <a:cs typeface="Andalus" panose="02020603050405020304" pitchFamily="18" charset="-78"/>
              </a:rPr>
              <a:t>to a reader’s sense of logos when they offer clear, reasonable premises and proofs, when they develop ideas with appropriate details, and when they make sure readers can follow the progression of ideas. The logical thinking that informs speakers’ decisions and readers’ responses forms a large part of the kind of writing students accomplish in school. </a:t>
            </a:r>
            <a:endParaRPr lang="en-US" sz="1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Five Canons of Rhetoric</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3153162"/>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a:t>
            </a:r>
            <a:endParaRPr lang="en-US" dirty="0"/>
          </a:p>
        </p:txBody>
      </p:sp>
      <p:sp>
        <p:nvSpPr>
          <p:cNvPr id="4" name="Text Placeholder 3"/>
          <p:cNvSpPr>
            <a:spLocks noGrp="1"/>
          </p:cNvSpPr>
          <p:nvPr>
            <p:ph type="body" sz="half" idx="2"/>
          </p:nvPr>
        </p:nvSpPr>
        <p:spPr>
          <a:xfrm>
            <a:off x="1104899" y="1371601"/>
            <a:ext cx="10238015" cy="4659086"/>
          </a:xfrm>
        </p:spPr>
        <p:txBody>
          <a:bodyPr>
            <a:normAutofit/>
          </a:bodyPr>
          <a:lstStyle/>
          <a:p>
            <a:endParaRPr lang="en-US" dirty="0"/>
          </a:p>
          <a:p>
            <a:r>
              <a:rPr lang="en-US" sz="2800" dirty="0">
                <a:latin typeface="Tulisan Tangan 74" panose="03000502040600000004" pitchFamily="66" charset="0"/>
              </a:rPr>
              <a:t>A rhetorical situation demands that we discover:</a:t>
            </a:r>
          </a:p>
          <a:p>
            <a:r>
              <a:rPr lang="en-US" sz="2800" dirty="0">
                <a:latin typeface="Tulisan Tangan 74" panose="03000502040600000004" pitchFamily="66" charset="0"/>
              </a:rPr>
              <a:t>The audience and their needs/desires/thoughts regarding the situation.</a:t>
            </a:r>
          </a:p>
          <a:p>
            <a:r>
              <a:rPr lang="en-US" sz="2800" dirty="0">
                <a:latin typeface="Tulisan Tangan 74" panose="03000502040600000004" pitchFamily="66" charset="0"/>
              </a:rPr>
              <a:t>What types of evidence (facts, testimony, statistics, laws, maxims, examples, authority) to employ with the particular audience.</a:t>
            </a:r>
          </a:p>
          <a:p>
            <a:r>
              <a:rPr lang="en-US" sz="2800" dirty="0">
                <a:latin typeface="Tulisan Tangan 74" panose="03000502040600000004" pitchFamily="66" charset="0"/>
              </a:rPr>
              <a:t>How best to appeal to the audience (</a:t>
            </a:r>
            <a:r>
              <a:rPr lang="en-US" sz="2800" dirty="0">
                <a:latin typeface="Tulisan Tangan 74" panose="03000502040600000004" pitchFamily="66" charset="0"/>
                <a:hlinkClick r:id="rId2"/>
              </a:rPr>
              <a:t>logic, emotions, character</a:t>
            </a:r>
            <a:r>
              <a:rPr lang="en-US" sz="2800" dirty="0">
                <a:latin typeface="Tulisan Tangan 74" panose="03000502040600000004" pitchFamily="66" charset="0"/>
              </a:rPr>
              <a:t>).</a:t>
            </a:r>
          </a:p>
          <a:p>
            <a:r>
              <a:rPr lang="en-US" sz="2800" dirty="0">
                <a:latin typeface="Tulisan Tangan 74" panose="03000502040600000004" pitchFamily="66" charset="0"/>
              </a:rPr>
              <a:t>Which </a:t>
            </a:r>
            <a:r>
              <a:rPr lang="en-US" sz="2800" dirty="0">
                <a:latin typeface="Tulisan Tangan 74" panose="03000502040600000004" pitchFamily="66" charset="0"/>
                <a:hlinkClick r:id="rId3"/>
              </a:rPr>
              <a:t>topics</a:t>
            </a:r>
            <a:r>
              <a:rPr lang="en-US" sz="2800" dirty="0">
                <a:latin typeface="Tulisan Tangan 74" panose="03000502040600000004" pitchFamily="66" charset="0"/>
              </a:rPr>
              <a:t> to employ to examine the situation and generate ideas.</a:t>
            </a:r>
          </a:p>
          <a:p>
            <a:r>
              <a:rPr lang="en-US" sz="2800" dirty="0">
                <a:latin typeface="Tulisan Tangan 74" panose="03000502040600000004" pitchFamily="66" charset="0"/>
              </a:rPr>
              <a:t>The best timing and proportion for </a:t>
            </a:r>
            <a:r>
              <a:rPr lang="en-US" sz="2800" dirty="0" smtClean="0">
                <a:latin typeface="Tulisan Tangan 74" panose="03000502040600000004" pitchFamily="66" charset="0"/>
              </a:rPr>
              <a:t>communication.</a:t>
            </a:r>
            <a:endParaRPr lang="en-US" sz="2800" dirty="0">
              <a:latin typeface="Tulisan Tangan 74" panose="03000502040600000004" pitchFamily="66" charset="0"/>
            </a:endParaRPr>
          </a:p>
          <a:p>
            <a:endParaRPr lang="en-US" dirty="0" smtClean="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Arrangement</a:t>
            </a:r>
            <a:endParaRPr lang="en-US" dirty="0"/>
          </a:p>
        </p:txBody>
      </p:sp>
      <p:sp>
        <p:nvSpPr>
          <p:cNvPr id="4" name="Text Placeholder 3"/>
          <p:cNvSpPr>
            <a:spLocks noGrp="1"/>
          </p:cNvSpPr>
          <p:nvPr>
            <p:ph type="body" sz="half" idx="2"/>
          </p:nvPr>
        </p:nvSpPr>
        <p:spPr>
          <a:xfrm>
            <a:off x="6237514" y="1524001"/>
            <a:ext cx="4980215" cy="4659086"/>
          </a:xfrm>
        </p:spPr>
        <p:txBody>
          <a:bodyPr>
            <a:normAutofit fontScale="85000" lnSpcReduction="20000"/>
          </a:bodyPr>
          <a:lstStyle/>
          <a:p>
            <a:endParaRPr lang="en-US" dirty="0">
              <a:latin typeface="Tulisan Tangan 74" panose="03000502040600000004" pitchFamily="66" charset="0"/>
            </a:endParaRPr>
          </a:p>
          <a:p>
            <a:r>
              <a:rPr lang="en-US" sz="2800" dirty="0" smtClean="0">
                <a:latin typeface="Tulisan Tangan 74" panose="03000502040600000004" pitchFamily="66" charset="0"/>
              </a:rPr>
              <a:t>1. Find </a:t>
            </a:r>
            <a:r>
              <a:rPr lang="en-US" sz="2800" dirty="0">
                <a:latin typeface="Tulisan Tangan 74" panose="03000502040600000004" pitchFamily="66" charset="0"/>
              </a:rPr>
              <a:t>a way to ingratiate yourself to the audience. Introduce your topic or issue. Why is your message important to them; why are </a:t>
            </a:r>
            <a:r>
              <a:rPr lang="en-US" sz="2800" b="1" i="1" dirty="0" smtClean="0">
                <a:latin typeface="Tulisan Tangan 74" panose="03000502040600000004" pitchFamily="66" charset="0"/>
              </a:rPr>
              <a:t>you </a:t>
            </a:r>
            <a:r>
              <a:rPr lang="en-US" sz="2800" dirty="0" smtClean="0">
                <a:latin typeface="Tulisan Tangan 74" panose="03000502040600000004" pitchFamily="66" charset="0"/>
              </a:rPr>
              <a:t>important </a:t>
            </a:r>
            <a:r>
              <a:rPr lang="en-US" sz="2800" dirty="0">
                <a:latin typeface="Tulisan Tangan 74" panose="03000502040600000004" pitchFamily="66" charset="0"/>
              </a:rPr>
              <a:t>to your message? What do you want your audience to </a:t>
            </a:r>
            <a:r>
              <a:rPr lang="en-US" sz="2800" i="1" dirty="0">
                <a:latin typeface="Tulisan Tangan 74" panose="03000502040600000004" pitchFamily="66" charset="0"/>
              </a:rPr>
              <a:t>do</a:t>
            </a:r>
            <a:r>
              <a:rPr lang="en-US" sz="2800" dirty="0">
                <a:latin typeface="Tulisan Tangan 74" panose="03000502040600000004" pitchFamily="66" charset="0"/>
              </a:rPr>
              <a:t> or </a:t>
            </a:r>
            <a:r>
              <a:rPr lang="en-US" sz="2800" i="1" dirty="0">
                <a:latin typeface="Tulisan Tangan 74" panose="03000502040600000004" pitchFamily="66" charset="0"/>
              </a:rPr>
              <a:t>think</a:t>
            </a:r>
            <a:r>
              <a:rPr lang="en-US" sz="2800" dirty="0">
                <a:latin typeface="Tulisan Tangan 74" panose="03000502040600000004" pitchFamily="66" charset="0"/>
              </a:rPr>
              <a:t>?</a:t>
            </a:r>
          </a:p>
          <a:p>
            <a:r>
              <a:rPr lang="en-US" sz="2800" dirty="0" smtClean="0">
                <a:latin typeface="Tulisan Tangan 74" panose="03000502040600000004" pitchFamily="66" charset="0"/>
              </a:rPr>
              <a:t>2. Explain </a:t>
            </a:r>
            <a:r>
              <a:rPr lang="en-US" sz="2800" dirty="0">
                <a:latin typeface="Tulisan Tangan 74" panose="03000502040600000004" pitchFamily="66" charset="0"/>
              </a:rPr>
              <a:t>the facts, denotations, and connotations of the issue.</a:t>
            </a:r>
          </a:p>
          <a:p>
            <a:r>
              <a:rPr lang="en-US" sz="2800" dirty="0" smtClean="0">
                <a:latin typeface="Tulisan Tangan 74" panose="03000502040600000004" pitchFamily="66" charset="0"/>
              </a:rPr>
              <a:t>3. Construct </a:t>
            </a:r>
            <a:r>
              <a:rPr lang="en-US" sz="2800" dirty="0">
                <a:latin typeface="Tulisan Tangan 74" panose="03000502040600000004" pitchFamily="66" charset="0"/>
              </a:rPr>
              <a:t>an argument appropriate for the issue and audience.</a:t>
            </a:r>
          </a:p>
          <a:p>
            <a:r>
              <a:rPr lang="en-US" sz="2800" dirty="0" smtClean="0">
                <a:latin typeface="Tulisan Tangan 74" panose="03000502040600000004" pitchFamily="66" charset="0"/>
              </a:rPr>
              <a:t>4. Challenge </a:t>
            </a:r>
            <a:r>
              <a:rPr lang="en-US" sz="2800" dirty="0">
                <a:latin typeface="Tulisan Tangan 74" panose="03000502040600000004" pitchFamily="66" charset="0"/>
              </a:rPr>
              <a:t>the opposition, which requires understanding the opposition.</a:t>
            </a:r>
          </a:p>
          <a:p>
            <a:r>
              <a:rPr lang="en-US" sz="2800" dirty="0" smtClean="0">
                <a:latin typeface="Tulisan Tangan 74" panose="03000502040600000004" pitchFamily="66" charset="0"/>
              </a:rPr>
              <a:t>5. Explain </a:t>
            </a:r>
            <a:r>
              <a:rPr lang="en-US" sz="2800" dirty="0">
                <a:latin typeface="Tulisan Tangan 74" panose="03000502040600000004" pitchFamily="66" charset="0"/>
              </a:rPr>
              <a:t>what it all means and what you want your audience to </a:t>
            </a:r>
            <a:r>
              <a:rPr lang="en-US" sz="2800" i="1" dirty="0">
                <a:latin typeface="Tulisan Tangan 74" panose="03000502040600000004" pitchFamily="66" charset="0"/>
              </a:rPr>
              <a:t>do</a:t>
            </a:r>
            <a:r>
              <a:rPr lang="en-US" sz="2800" dirty="0">
                <a:latin typeface="Tulisan Tangan 74" panose="03000502040600000004" pitchFamily="66" charset="0"/>
              </a:rPr>
              <a:t> or </a:t>
            </a:r>
            <a:r>
              <a:rPr lang="en-US" sz="2800" i="1" dirty="0">
                <a:latin typeface="Tulisan Tangan 74" panose="03000502040600000004" pitchFamily="66" charset="0"/>
              </a:rPr>
              <a:t>think</a:t>
            </a:r>
            <a:r>
              <a:rPr lang="en-US" sz="2800" dirty="0">
                <a:latin typeface="Tulisan Tangan 74" panose="03000502040600000004" pitchFamily="66" charset="0"/>
              </a:rPr>
              <a:t>.</a:t>
            </a:r>
          </a:p>
          <a:p>
            <a:endParaRPr lang="en-US" dirty="0" smtClean="0"/>
          </a:p>
        </p:txBody>
      </p:sp>
      <p:sp>
        <p:nvSpPr>
          <p:cNvPr id="5" name="Text Placeholder 3"/>
          <p:cNvSpPr txBox="1">
            <a:spLocks/>
          </p:cNvSpPr>
          <p:nvPr/>
        </p:nvSpPr>
        <p:spPr>
          <a:xfrm>
            <a:off x="1257299" y="1524001"/>
            <a:ext cx="4980215" cy="4659086"/>
          </a:xfrm>
          <a:prstGeom prst="rect">
            <a:avLst/>
          </a:prstGeom>
        </p:spPr>
        <p:txBody>
          <a:bodyPr vert="horz" lIns="0" tIns="45720" rIns="0" bIns="45720" rtlCol="0">
            <a:normAutofit/>
          </a:bodyPr>
          <a:lstStyle>
            <a:lvl1pPr marL="0" indent="0" algn="l" defTabSz="914400" rtl="0" eaLnBrk="1" latinLnBrk="0" hangingPunct="1">
              <a:lnSpc>
                <a:spcPct val="90000"/>
              </a:lnSpc>
              <a:spcBef>
                <a:spcPts val="1200"/>
              </a:spcBef>
              <a:buFont typeface="Wingdings" panose="05000000000000000000" pitchFamily="2" charset="2"/>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9pPr>
          </a:lstStyle>
          <a:p>
            <a:endParaRPr lang="en-US" dirty="0" smtClean="0"/>
          </a:p>
          <a:p>
            <a:r>
              <a:rPr lang="en-US" sz="2800" dirty="0" smtClean="0">
                <a:latin typeface="Tulisan Tangan 74" panose="03000502040600000004" pitchFamily="66" charset="0"/>
              </a:rPr>
              <a:t>The 5-paragraph model many of us learned is based on classic Greek and Roman structures. Its parts include:</a:t>
            </a:r>
          </a:p>
          <a:p>
            <a:pPr marL="514350" indent="-514350">
              <a:buAutoNum type="arabicPeriod"/>
            </a:pPr>
            <a:r>
              <a:rPr lang="en-US" sz="2800" dirty="0" smtClean="0">
                <a:latin typeface="Tulisan Tangan 74" panose="03000502040600000004" pitchFamily="66" charset="0"/>
              </a:rPr>
              <a:t>Introduction (</a:t>
            </a:r>
            <a:r>
              <a:rPr lang="en-US" sz="2800" i="1" dirty="0" smtClean="0">
                <a:latin typeface="Tulisan Tangan 74" panose="03000502040600000004" pitchFamily="66" charset="0"/>
              </a:rPr>
              <a:t>exordium</a:t>
            </a:r>
            <a:r>
              <a:rPr lang="en-US" sz="2800" dirty="0" smtClean="0">
                <a:latin typeface="Tulisan Tangan 74" panose="03000502040600000004" pitchFamily="66" charset="0"/>
              </a:rPr>
              <a:t>)</a:t>
            </a:r>
          </a:p>
          <a:p>
            <a:pPr marL="514350" indent="-514350">
              <a:buAutoNum type="arabicPeriod"/>
            </a:pPr>
            <a:r>
              <a:rPr lang="en-US" sz="2800" dirty="0" smtClean="0">
                <a:latin typeface="Tulisan Tangan 74" panose="03000502040600000004" pitchFamily="66" charset="0"/>
              </a:rPr>
              <a:t>Statement of fact (</a:t>
            </a:r>
            <a:r>
              <a:rPr lang="en-US" sz="2800" i="1" dirty="0" err="1" smtClean="0">
                <a:latin typeface="Tulisan Tangan 74" panose="03000502040600000004" pitchFamily="66" charset="0"/>
              </a:rPr>
              <a:t>narratio</a:t>
            </a:r>
            <a:r>
              <a:rPr lang="en-US" sz="2800" dirty="0" smtClean="0">
                <a:latin typeface="Tulisan Tangan 74" panose="03000502040600000004" pitchFamily="66" charset="0"/>
              </a:rPr>
              <a:t>)</a:t>
            </a:r>
          </a:p>
          <a:p>
            <a:pPr marL="514350" indent="-514350">
              <a:buAutoNum type="arabicPeriod"/>
            </a:pPr>
            <a:r>
              <a:rPr lang="en-US" sz="2800" dirty="0" smtClean="0">
                <a:latin typeface="Tulisan Tangan 74" panose="03000502040600000004" pitchFamily="66" charset="0"/>
              </a:rPr>
              <a:t>Confirmation or proof (</a:t>
            </a:r>
            <a:r>
              <a:rPr lang="en-US" sz="2800" i="1" dirty="0" err="1" smtClean="0">
                <a:latin typeface="Tulisan Tangan 74" panose="03000502040600000004" pitchFamily="66" charset="0"/>
              </a:rPr>
              <a:t>confirmatio</a:t>
            </a:r>
            <a:r>
              <a:rPr lang="en-US" sz="2800" dirty="0" smtClean="0">
                <a:latin typeface="Tulisan Tangan 74" panose="03000502040600000004" pitchFamily="66" charset="0"/>
              </a:rPr>
              <a:t>)</a:t>
            </a:r>
          </a:p>
          <a:p>
            <a:pPr marL="514350" indent="-514350">
              <a:buAutoNum type="arabicPeriod"/>
            </a:pPr>
            <a:r>
              <a:rPr lang="en-US" sz="2800" dirty="0" smtClean="0">
                <a:latin typeface="Tulisan Tangan 74" panose="03000502040600000004" pitchFamily="66" charset="0"/>
              </a:rPr>
              <a:t>Refutation (</a:t>
            </a:r>
            <a:r>
              <a:rPr lang="en-US" sz="2800" i="1" dirty="0" err="1" smtClean="0">
                <a:latin typeface="Tulisan Tangan 74" panose="03000502040600000004" pitchFamily="66" charset="0"/>
              </a:rPr>
              <a:t>refutatio</a:t>
            </a:r>
            <a:r>
              <a:rPr lang="en-US" sz="2800" dirty="0" smtClean="0">
                <a:latin typeface="Tulisan Tangan 74" panose="03000502040600000004" pitchFamily="66" charset="0"/>
              </a:rPr>
              <a:t>)</a:t>
            </a:r>
          </a:p>
          <a:p>
            <a:pPr marL="514350" indent="-514350">
              <a:buAutoNum type="arabicPeriod"/>
            </a:pPr>
            <a:r>
              <a:rPr lang="en-US" sz="2800" dirty="0" smtClean="0">
                <a:latin typeface="Tulisan Tangan 74" panose="03000502040600000004" pitchFamily="66" charset="0"/>
              </a:rPr>
              <a:t>Conclusion (</a:t>
            </a:r>
            <a:r>
              <a:rPr lang="en-US" sz="2800" i="1" dirty="0" err="1" smtClean="0">
                <a:latin typeface="Tulisan Tangan 74" panose="03000502040600000004" pitchFamily="66" charset="0"/>
              </a:rPr>
              <a:t>peroratio</a:t>
            </a:r>
            <a:r>
              <a:rPr lang="en-US" sz="2800" dirty="0" smtClean="0">
                <a:latin typeface="Tulisan Tangan 74" panose="03000502040600000004" pitchFamily="66" charset="0"/>
              </a:rPr>
              <a:t>)</a:t>
            </a:r>
          </a:p>
          <a:p>
            <a:endParaRPr lang="en-US" dirty="0" smtClean="0"/>
          </a:p>
        </p:txBody>
      </p:sp>
    </p:spTree>
    <p:extLst>
      <p:ext uri="{BB962C8B-B14F-4D97-AF65-F5344CB8AC3E}">
        <p14:creationId xmlns:p14="http://schemas.microsoft.com/office/powerpoint/2010/main" val="283563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Style</a:t>
            </a:r>
            <a:endParaRPr lang="en-US" dirty="0"/>
          </a:p>
        </p:txBody>
      </p:sp>
      <p:sp>
        <p:nvSpPr>
          <p:cNvPr id="5" name="Text Placeholder 3"/>
          <p:cNvSpPr txBox="1">
            <a:spLocks/>
          </p:cNvSpPr>
          <p:nvPr/>
        </p:nvSpPr>
        <p:spPr>
          <a:xfrm>
            <a:off x="1257299" y="1524001"/>
            <a:ext cx="4980215" cy="4659086"/>
          </a:xfrm>
          <a:prstGeom prst="rect">
            <a:avLst/>
          </a:prstGeom>
        </p:spPr>
        <p:txBody>
          <a:bodyPr vert="horz" lIns="0" tIns="45720" rIns="0" bIns="45720" rtlCol="0">
            <a:normAutofit/>
          </a:bodyPr>
          <a:lstStyle>
            <a:lvl1pPr marL="0" indent="0" algn="l" defTabSz="914400" rtl="0" eaLnBrk="1" latinLnBrk="0" hangingPunct="1">
              <a:lnSpc>
                <a:spcPct val="90000"/>
              </a:lnSpc>
              <a:spcBef>
                <a:spcPts val="1200"/>
              </a:spcBef>
              <a:buFont typeface="Wingdings" panose="05000000000000000000" pitchFamily="2" charset="2"/>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600"/>
              </a:spcBef>
              <a:buFont typeface="Wingdings" panose="05000000000000000000" pitchFamily="2" charset="2"/>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000" kern="1200">
                <a:solidFill>
                  <a:schemeClr val="tx1"/>
                </a:solidFill>
                <a:latin typeface="+mn-lt"/>
                <a:ea typeface="+mn-ea"/>
                <a:cs typeface="+mn-cs"/>
              </a:defRPr>
            </a:lvl9pPr>
          </a:lstStyle>
          <a:p>
            <a:r>
              <a:rPr lang="en-US" sz="2400" dirty="0">
                <a:latin typeface="Tulisan Tangan 74" panose="03000502040600000004" pitchFamily="66" charset="0"/>
              </a:rPr>
              <a:t>The canon of style concerns the choices </a:t>
            </a:r>
            <a:r>
              <a:rPr lang="en-US" sz="2400" dirty="0" err="1">
                <a:latin typeface="Tulisan Tangan 74" panose="03000502040600000004" pitchFamily="66" charset="0"/>
              </a:rPr>
              <a:t>rhetors</a:t>
            </a:r>
            <a:r>
              <a:rPr lang="en-US" sz="2400" dirty="0">
                <a:latin typeface="Tulisan Tangan 74" panose="03000502040600000004" pitchFamily="66" charset="0"/>
              </a:rPr>
              <a:t> make to form statements that will have calculated (surmised) effects on the audience. Style is most often thought of as making choices about the levels of language, i.e. grand, middle, and low</a:t>
            </a:r>
            <a:r>
              <a:rPr lang="en-US" sz="2400" dirty="0" smtClean="0">
                <a:latin typeface="Tulisan Tangan 74" panose="03000502040600000004" pitchFamily="66" charset="0"/>
              </a:rPr>
              <a:t>.</a:t>
            </a:r>
          </a:p>
          <a:p>
            <a:endParaRPr lang="en-US" sz="2400" dirty="0">
              <a:latin typeface="Tulisan Tangan 74" panose="03000502040600000004" pitchFamily="66" charset="0"/>
            </a:endParaRPr>
          </a:p>
          <a:p>
            <a:r>
              <a:rPr lang="en-US" sz="2400" dirty="0">
                <a:latin typeface="Tulisan Tangan 74" panose="03000502040600000004" pitchFamily="66" charset="0"/>
              </a:rPr>
              <a:t>Rhetoric scholar James A. Berlin said that "language is never innocent." Style is more than simply the dress of language.</a:t>
            </a:r>
            <a:endParaRPr lang="en-US" sz="2400" dirty="0" smtClean="0">
              <a:latin typeface="Tulisan Tangan 74" panose="03000502040600000004" pitchFamily="66" charset="0"/>
            </a:endParaRPr>
          </a:p>
        </p:txBody>
      </p:sp>
      <p:sp>
        <p:nvSpPr>
          <p:cNvPr id="6" name="Rectangle 2"/>
          <p:cNvSpPr>
            <a:spLocks noChangeArrowheads="1"/>
          </p:cNvSpPr>
          <p:nvPr/>
        </p:nvSpPr>
        <p:spPr bwMode="auto">
          <a:xfrm>
            <a:off x="6335483" y="1891997"/>
            <a:ext cx="552994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dirty="0">
                <a:latin typeface="Tulisan Tangan 74" panose="03000502040600000004" pitchFamily="66" charset="0"/>
              </a:rPr>
              <a:t>Style, as it may be inferred, is about personality. Style is where your creative voice is expressed (or left out entirely, if needed). Some fields and industries (like science or academic publishing) follow communication conventions and your readers and viewers may be expecting you to follow them. Other fields, like commercial business, are always inventing new ways to express style. Know what conventions you should or should not follow. Then, see how you can use colors, tone, diction, and graphics to suggest a very specific personality to your communication piece. Style has a tendency to affect a reader’s emotion, which is a very powerful persuasive tool.</a:t>
            </a:r>
            <a:endParaRPr lang="en-US" sz="1400" dirty="0" smtClean="0">
              <a:latin typeface="Tulisan Tangan 74" panose="03000502040600000004" pitchFamily="66" charset="0"/>
            </a:endParaRPr>
          </a:p>
        </p:txBody>
      </p:sp>
    </p:spTree>
    <p:extLst>
      <p:ext uri="{BB962C8B-B14F-4D97-AF65-F5344CB8AC3E}">
        <p14:creationId xmlns:p14="http://schemas.microsoft.com/office/powerpoint/2010/main" val="56647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Memory</a:t>
            </a:r>
            <a:endParaRPr lang="en-US" sz="3600" dirty="0"/>
          </a:p>
        </p:txBody>
      </p:sp>
      <p:sp>
        <p:nvSpPr>
          <p:cNvPr id="3" name="Text Placeholder 2"/>
          <p:cNvSpPr>
            <a:spLocks noGrp="1"/>
          </p:cNvSpPr>
          <p:nvPr>
            <p:ph type="body" idx="1"/>
          </p:nvPr>
        </p:nvSpPr>
        <p:spPr/>
        <p:txBody>
          <a:bodyPr/>
          <a:lstStyle/>
          <a:p>
            <a:r>
              <a:rPr lang="en-US" dirty="0"/>
              <a:t>Rhetorical analysis in terms of MEMORY:</a:t>
            </a:r>
          </a:p>
          <a:p>
            <a:endParaRPr lang="en-US" dirty="0"/>
          </a:p>
        </p:txBody>
      </p:sp>
      <p:sp>
        <p:nvSpPr>
          <p:cNvPr id="4" name="Content Placeholder 3"/>
          <p:cNvSpPr>
            <a:spLocks noGrp="1"/>
          </p:cNvSpPr>
          <p:nvPr>
            <p:ph sz="half" idx="2"/>
          </p:nvPr>
        </p:nvSpPr>
        <p:spPr>
          <a:xfrm>
            <a:off x="1104899" y="2424112"/>
            <a:ext cx="9748157" cy="3465059"/>
          </a:xfrm>
        </p:spPr>
        <p:txBody>
          <a:bodyPr>
            <a:normAutofit/>
          </a:bodyPr>
          <a:lstStyle/>
          <a:p>
            <a:pPr marL="0" indent="0">
              <a:buNone/>
            </a:pPr>
            <a:r>
              <a:rPr lang="en-US" dirty="0" smtClean="0">
                <a:latin typeface="Tulisan Tangan 74" panose="03000502040600000004" pitchFamily="66" charset="0"/>
              </a:rPr>
              <a:t>Because </a:t>
            </a:r>
            <a:r>
              <a:rPr lang="en-US" dirty="0">
                <a:latin typeface="Tulisan Tangan 74" panose="03000502040600000004" pitchFamily="66" charset="0"/>
              </a:rPr>
              <a:t>Memory differs widely in what it can mean as an aspect of rhetoric, rhetorical criticism in terms of Memory has equally broad </a:t>
            </a:r>
            <a:r>
              <a:rPr lang="en-US" dirty="0" smtClean="0">
                <a:latin typeface="Tulisan Tangan 74" panose="03000502040600000004" pitchFamily="66" charset="0"/>
              </a:rPr>
              <a:t>possibilities:</a:t>
            </a:r>
          </a:p>
          <a:p>
            <a:r>
              <a:rPr lang="en-US" dirty="0">
                <a:latin typeface="Tulisan Tangan 74" panose="03000502040600000004" pitchFamily="66" charset="0"/>
              </a:rPr>
              <a:t>T</a:t>
            </a:r>
            <a:r>
              <a:rPr lang="en-US" dirty="0" smtClean="0">
                <a:latin typeface="Tulisan Tangan 74" panose="03000502040600000004" pitchFamily="66" charset="0"/>
              </a:rPr>
              <a:t>he </a:t>
            </a:r>
            <a:r>
              <a:rPr lang="en-US" dirty="0">
                <a:latin typeface="Tulisan Tangan 74" panose="03000502040600000004" pitchFamily="66" charset="0"/>
              </a:rPr>
              <a:t>degree to which a speaker successfully remembers a memorized oration</a:t>
            </a:r>
          </a:p>
          <a:p>
            <a:r>
              <a:rPr lang="en-US" dirty="0">
                <a:latin typeface="Tulisan Tangan 74" panose="03000502040600000004" pitchFamily="66" charset="0"/>
              </a:rPr>
              <a:t>the facility with which a speaker calls upon his memory of apt quotations and thoughts that effectively meet the rhetorical intention</a:t>
            </a:r>
          </a:p>
          <a:p>
            <a:r>
              <a:rPr lang="en-US" dirty="0">
                <a:latin typeface="Tulisan Tangan 74" panose="03000502040600000004" pitchFamily="66" charset="0"/>
              </a:rPr>
              <a:t>an analysis of the methods a speaker uses in order for the message to be retained in the memory of those hearing (mnemonics)</a:t>
            </a:r>
          </a:p>
          <a:p>
            <a:r>
              <a:rPr lang="en-US" dirty="0">
                <a:latin typeface="Tulisan Tangan 74" panose="03000502040600000004" pitchFamily="66" charset="0"/>
              </a:rPr>
              <a:t>assessment of direct appeals to memory or the mention of it or related terms</a:t>
            </a:r>
          </a:p>
          <a:p>
            <a:endParaRPr lang="en-US" dirty="0"/>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0</TotalTime>
  <Words>1173</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 little sunshine</vt:lpstr>
      <vt:lpstr>Andalus</vt:lpstr>
      <vt:lpstr>another shabby</vt:lpstr>
      <vt:lpstr>Arial</vt:lpstr>
      <vt:lpstr>Euphemia</vt:lpstr>
      <vt:lpstr>GrilledCheese BTN Toasted</vt:lpstr>
      <vt:lpstr>Plantagenet Cherokee</vt:lpstr>
      <vt:lpstr>Tulisan Tangan 74</vt:lpstr>
      <vt:lpstr>Wingdings</vt:lpstr>
      <vt:lpstr>Academic Literature 16x9</vt:lpstr>
      <vt:lpstr>Introduction TO RHETORIC</vt:lpstr>
      <vt:lpstr>Aristotle’s Rhetorical Triangle</vt:lpstr>
      <vt:lpstr>Explanation- Rhetorical Triangle</vt:lpstr>
      <vt:lpstr>The Art of Appeals: Ethos, Pathos, Logos</vt:lpstr>
      <vt:lpstr>The Five Canons of Rhetoric</vt:lpstr>
      <vt:lpstr>Invention</vt:lpstr>
      <vt:lpstr>Arrangement</vt:lpstr>
      <vt:lpstr>Style</vt:lpstr>
      <vt:lpstr>Memory</vt:lpstr>
      <vt:lpstr>Delivery</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2015-08-13T22:02:48Z</dcterms:created>
  <dcterms:modified xsi:type="dcterms:W3CDTF">2015-08-19T18:38:16Z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